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77" r:id="rId6"/>
    <p:sldId id="278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9" r:id="rId19"/>
    <p:sldId id="272" r:id="rId20"/>
    <p:sldId id="273" r:id="rId21"/>
    <p:sldId id="280" r:id="rId22"/>
    <p:sldId id="281" r:id="rId23"/>
    <p:sldId id="26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AC649D-2950-4ECE-B5C0-EDE41C5AFA25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41BC08-531A-47BF-9190-462F319AE9E7}">
      <dgm:prSet phldrT="[Текст]" custT="1"/>
      <dgm:spPr/>
      <dgm:t>
        <a:bodyPr/>
        <a:lstStyle/>
        <a:p>
          <a:pPr algn="ctr"/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Этап </a:t>
          </a:r>
          <a:r>
            <a:rPr lang="en-US" sz="15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I</a:t>
          </a:r>
          <a:endParaRPr lang="ru-RU" sz="1500" b="1" dirty="0" smtClean="0">
            <a:solidFill>
              <a:schemeClr val="tx1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Подготовка ПТБ к утилизации на ФГУП «Атомфлот»;</a:t>
          </a:r>
          <a:endParaRPr lang="ru-RU" sz="1300" dirty="0">
            <a:solidFill>
              <a:schemeClr val="tx1"/>
            </a:solidFill>
          </a:endParaRPr>
        </a:p>
      </dgm:t>
    </dgm:pt>
    <dgm:pt modelId="{B5078CDB-2BC2-42C8-B217-86694D39E692}" type="parTrans" cxnId="{DE3C0AE5-5D93-4113-AADB-923D4A87C0B4}">
      <dgm:prSet/>
      <dgm:spPr/>
      <dgm:t>
        <a:bodyPr/>
        <a:lstStyle/>
        <a:p>
          <a:endParaRPr lang="ru-RU"/>
        </a:p>
      </dgm:t>
    </dgm:pt>
    <dgm:pt modelId="{7AC69C33-FE2B-4685-845D-E3F17376D71D}" type="sibTrans" cxnId="{DE3C0AE5-5D93-4113-AADB-923D4A87C0B4}">
      <dgm:prSet/>
      <dgm:spPr/>
      <dgm:t>
        <a:bodyPr/>
        <a:lstStyle/>
        <a:p>
          <a:endParaRPr lang="ru-RU"/>
        </a:p>
      </dgm:t>
    </dgm:pt>
    <dgm:pt modelId="{CC33266B-6192-49B1-9838-9E08C8BD9F05}">
      <dgm:prSet custT="1"/>
      <dgm:spPr/>
      <dgm:t>
        <a:bodyPr/>
        <a:lstStyle/>
        <a:p>
          <a:pPr algn="ctr"/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Этап </a:t>
          </a:r>
          <a:r>
            <a:rPr lang="en-US" sz="15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II</a:t>
          </a:r>
          <a:endParaRPr lang="ru-RU" sz="1500" b="1" dirty="0" smtClean="0">
            <a:solidFill>
              <a:schemeClr val="tx1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Подготовка инфраструктуры СРЗ «Нерпа» к утилизации ПТБ;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9B883F-0B68-4BDC-858B-845C266BE4BB}" type="parTrans" cxnId="{9E3CC2E2-1444-4859-B5E1-98E343D17086}">
      <dgm:prSet/>
      <dgm:spPr/>
      <dgm:t>
        <a:bodyPr/>
        <a:lstStyle/>
        <a:p>
          <a:endParaRPr lang="ru-RU"/>
        </a:p>
      </dgm:t>
    </dgm:pt>
    <dgm:pt modelId="{D8FC7BF2-C36F-4DB3-99D4-AAD108222114}" type="sibTrans" cxnId="{9E3CC2E2-1444-4859-B5E1-98E343D17086}">
      <dgm:prSet/>
      <dgm:spPr/>
      <dgm:t>
        <a:bodyPr/>
        <a:lstStyle/>
        <a:p>
          <a:endParaRPr lang="ru-RU"/>
        </a:p>
      </dgm:t>
    </dgm:pt>
    <dgm:pt modelId="{8FDFA079-F6EA-4E54-AF39-3AE124E49837}">
      <dgm:prSet custT="1"/>
      <dgm:spPr/>
      <dgm:t>
        <a:bodyPr/>
        <a:lstStyle/>
        <a:p>
          <a:pPr algn="ctr"/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Этап </a:t>
          </a:r>
          <a:r>
            <a:rPr lang="en-US" sz="15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III</a:t>
          </a:r>
          <a:endParaRPr lang="ru-RU" sz="1500" b="1" dirty="0" smtClean="0">
            <a:solidFill>
              <a:schemeClr val="tx1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Обеспечение специальными оборудованием, техническими средствами и конструкциями, необходимыми для выполнения выгрузки ОЯТ и утилизации ПТБ;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CF6CF6-7286-453D-8F71-07365D449892}" type="parTrans" cxnId="{2FE9A19D-4B2A-472A-91E4-801F04BDC1BF}">
      <dgm:prSet/>
      <dgm:spPr/>
      <dgm:t>
        <a:bodyPr/>
        <a:lstStyle/>
        <a:p>
          <a:endParaRPr lang="ru-RU"/>
        </a:p>
      </dgm:t>
    </dgm:pt>
    <dgm:pt modelId="{3DB6CF97-E17E-4934-AEA4-5E160B267DCD}" type="sibTrans" cxnId="{2FE9A19D-4B2A-472A-91E4-801F04BDC1BF}">
      <dgm:prSet/>
      <dgm:spPr/>
      <dgm:t>
        <a:bodyPr/>
        <a:lstStyle/>
        <a:p>
          <a:endParaRPr lang="ru-RU"/>
        </a:p>
      </dgm:t>
    </dgm:pt>
    <dgm:pt modelId="{680F20BB-EFAF-49B0-9F7D-7A773BA73375}">
      <dgm:prSet custT="1"/>
      <dgm:spPr/>
      <dgm:t>
        <a:bodyPr/>
        <a:lstStyle/>
        <a:p>
          <a:pPr algn="ctr"/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Этап </a:t>
          </a:r>
          <a:r>
            <a:rPr lang="en-US" sz="15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IV</a:t>
          </a:r>
          <a:endParaRPr lang="ru-RU" sz="1500" b="1" dirty="0" smtClean="0">
            <a:solidFill>
              <a:schemeClr val="tx1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Набережная Н-1 – подготовка ПТБ к утилизации, демонтаж «чистого» оборудования и надстройки. Подготовка ПТБ и </a:t>
          </a:r>
          <a:r>
            <a:rPr lang="ru-RU" sz="1300" dirty="0" err="1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плавдока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ПД-42 к докованию;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090D15-E6C3-4299-9E10-EECD101D6746}" type="parTrans" cxnId="{5378062A-01E9-4215-A467-78869DEC75B8}">
      <dgm:prSet/>
      <dgm:spPr/>
      <dgm:t>
        <a:bodyPr/>
        <a:lstStyle/>
        <a:p>
          <a:endParaRPr lang="ru-RU"/>
        </a:p>
      </dgm:t>
    </dgm:pt>
    <dgm:pt modelId="{C723B7EF-CC0B-4D8D-A8FD-BA07AF5833DD}" type="sibTrans" cxnId="{5378062A-01E9-4215-A467-78869DEC75B8}">
      <dgm:prSet/>
      <dgm:spPr/>
      <dgm:t>
        <a:bodyPr/>
        <a:lstStyle/>
        <a:p>
          <a:endParaRPr lang="ru-RU"/>
        </a:p>
      </dgm:t>
    </dgm:pt>
    <dgm:pt modelId="{18FC1E89-E42F-4567-96AD-2FDE7C36658E}">
      <dgm:prSet custT="1"/>
      <dgm:spPr/>
      <dgm:t>
        <a:bodyPr/>
        <a:lstStyle/>
        <a:p>
          <a:pPr algn="ctr"/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Этап </a:t>
          </a:r>
          <a:r>
            <a:rPr lang="en-US" sz="15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</a:t>
          </a:r>
          <a:endParaRPr lang="ru-RU" sz="1500" b="1" dirty="0" smtClean="0">
            <a:solidFill>
              <a:schemeClr val="tx1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11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Открытая стапельная плита – перевод ПТБ со стапеля </a:t>
          </a:r>
          <a:r>
            <a:rPr lang="ru-RU" sz="1100" dirty="0" err="1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плавдока</a:t>
          </a:r>
          <a:r>
            <a:rPr lang="ru-RU" sz="11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ПД-42 на открытое стапельное место. Разрезка ПТБ на блоки. Утилизация носовой оконечности с выгрузкой оборудования из помещения холодильников. Утилизация кормовой оконечности и машинного отделения. Обращение с ТРО. Монтаж укрытия;</a:t>
          </a:r>
          <a:endParaRPr lang="ru-RU" sz="1100" dirty="0">
            <a:solidFill>
              <a:schemeClr val="tx1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4CF60E-2013-4CB8-B6EF-655D5D4E7283}" type="parTrans" cxnId="{6759A2AD-A777-4261-B34C-2B7608B6A646}">
      <dgm:prSet/>
      <dgm:spPr/>
      <dgm:t>
        <a:bodyPr/>
        <a:lstStyle/>
        <a:p>
          <a:endParaRPr lang="ru-RU"/>
        </a:p>
      </dgm:t>
    </dgm:pt>
    <dgm:pt modelId="{D12E6AAE-F6E4-417E-9EE7-8DB3F2335A97}" type="sibTrans" cxnId="{6759A2AD-A777-4261-B34C-2B7608B6A646}">
      <dgm:prSet/>
      <dgm:spPr/>
      <dgm:t>
        <a:bodyPr/>
        <a:lstStyle/>
        <a:p>
          <a:endParaRPr lang="ru-RU"/>
        </a:p>
      </dgm:t>
    </dgm:pt>
    <dgm:pt modelId="{3D1195BC-EF32-4574-9C69-588B8361316D}">
      <dgm:prSet custT="1"/>
      <dgm:spPr/>
      <dgm:t>
        <a:bodyPr/>
        <a:lstStyle/>
        <a:p>
          <a:pPr algn="ctr"/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Этап </a:t>
          </a:r>
          <a:r>
            <a:rPr lang="en-US" sz="15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</a:t>
          </a:r>
          <a:endParaRPr lang="ru-RU" sz="1500" b="1" dirty="0" smtClean="0">
            <a:solidFill>
              <a:schemeClr val="tx1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Укрытие – выгрузка ОЯТ, переработка ЖРО, выгрузка ТРО из блока хранилища ОЯТ, </a:t>
          </a:r>
          <a:r>
            <a:rPr lang="ru-RU" sz="1300" dirty="0" err="1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омоноличивание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объёмов хранилища ОЯТ, обращение с РАО;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313F01-BB97-482A-AD55-3AFD34DD3A75}" type="parTrans" cxnId="{AEC2FDF3-F429-4E94-97F9-CC61776E8465}">
      <dgm:prSet/>
      <dgm:spPr/>
      <dgm:t>
        <a:bodyPr/>
        <a:lstStyle/>
        <a:p>
          <a:endParaRPr lang="ru-RU"/>
        </a:p>
      </dgm:t>
    </dgm:pt>
    <dgm:pt modelId="{80013813-34DB-47FE-8BE3-3C5B636270EF}" type="sibTrans" cxnId="{AEC2FDF3-F429-4E94-97F9-CC61776E8465}">
      <dgm:prSet/>
      <dgm:spPr/>
      <dgm:t>
        <a:bodyPr/>
        <a:lstStyle/>
        <a:p>
          <a:endParaRPr lang="ru-RU"/>
        </a:p>
      </dgm:t>
    </dgm:pt>
    <dgm:pt modelId="{221056E2-FC70-40A0-B45E-65C930D8ADE0}">
      <dgm:prSet custT="1"/>
      <dgm:spPr/>
      <dgm:t>
        <a:bodyPr/>
        <a:lstStyle/>
        <a:p>
          <a:pPr algn="ctr"/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Этап </a:t>
          </a:r>
          <a:r>
            <a:rPr lang="en-US" sz="15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VII</a:t>
          </a:r>
          <a:endParaRPr lang="ru-RU" sz="1500" b="1" dirty="0" smtClean="0">
            <a:solidFill>
              <a:schemeClr val="tx1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Открытая стапельная плита – формирование блок-упаковки цистерн ЖРО и блок-упаковки хранилища ОЯТ;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F1EF9C-A3CB-42EA-BDF4-9EEA02FD9530}" type="parTrans" cxnId="{633D8962-8A85-4E16-A88D-FC5AF27B673B}">
      <dgm:prSet/>
      <dgm:spPr/>
      <dgm:t>
        <a:bodyPr/>
        <a:lstStyle/>
        <a:p>
          <a:endParaRPr lang="ru-RU"/>
        </a:p>
      </dgm:t>
    </dgm:pt>
    <dgm:pt modelId="{77FFE5BC-0410-4C42-BA96-246EF1FDA28E}" type="sibTrans" cxnId="{633D8962-8A85-4E16-A88D-FC5AF27B673B}">
      <dgm:prSet/>
      <dgm:spPr/>
      <dgm:t>
        <a:bodyPr/>
        <a:lstStyle/>
        <a:p>
          <a:endParaRPr lang="ru-RU"/>
        </a:p>
      </dgm:t>
    </dgm:pt>
    <dgm:pt modelId="{723DA8EF-275A-4961-91FE-C3EF4ADBFA24}">
      <dgm:prSet custT="1"/>
      <dgm:spPr/>
      <dgm:t>
        <a:bodyPr/>
        <a:lstStyle/>
        <a:p>
          <a:pPr algn="ctr"/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Этап </a:t>
          </a:r>
          <a:r>
            <a:rPr lang="en-US" sz="15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VIII</a:t>
          </a:r>
          <a:endParaRPr lang="ru-RU" sz="1500" b="1" dirty="0" smtClean="0">
            <a:solidFill>
              <a:schemeClr val="tx1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13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Передача блок-упаковок на долговременное хранение в </a:t>
          </a:r>
          <a:b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ПДХ РО «Сайда»;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4D8A5A-D417-4887-B043-9FD74E6B4ABE}" type="parTrans" cxnId="{62F59BC5-FDC1-40D9-B7D5-EA5EE790F18D}">
      <dgm:prSet/>
      <dgm:spPr/>
      <dgm:t>
        <a:bodyPr/>
        <a:lstStyle/>
        <a:p>
          <a:endParaRPr lang="ru-RU"/>
        </a:p>
      </dgm:t>
    </dgm:pt>
    <dgm:pt modelId="{11542F9D-91C3-410B-9847-1126EED73FB3}" type="sibTrans" cxnId="{62F59BC5-FDC1-40D9-B7D5-EA5EE790F18D}">
      <dgm:prSet/>
      <dgm:spPr/>
      <dgm:t>
        <a:bodyPr/>
        <a:lstStyle/>
        <a:p>
          <a:endParaRPr lang="ru-RU"/>
        </a:p>
      </dgm:t>
    </dgm:pt>
    <dgm:pt modelId="{63CDD0B8-D715-4FEE-9210-BF0259FE12EC}">
      <dgm:prSet custT="1"/>
      <dgm:spPr/>
      <dgm:t>
        <a:bodyPr/>
        <a:lstStyle/>
        <a:p>
          <a:pPr algn="ctr"/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Этап </a:t>
          </a:r>
          <a:r>
            <a:rPr lang="en-US" sz="15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IX</a:t>
          </a:r>
          <a:endParaRPr lang="ru-RU" sz="1500" b="1" dirty="0" smtClean="0">
            <a:solidFill>
              <a:schemeClr val="tx1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Ликвидация укрытия.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096C68-35F6-4B06-AD76-7D06E847F498}" type="parTrans" cxnId="{3BF24A98-36CA-42A3-A2AE-6DE096BAA5B4}">
      <dgm:prSet/>
      <dgm:spPr/>
      <dgm:t>
        <a:bodyPr/>
        <a:lstStyle/>
        <a:p>
          <a:endParaRPr lang="ru-RU"/>
        </a:p>
      </dgm:t>
    </dgm:pt>
    <dgm:pt modelId="{1C943ECF-CC77-422B-985F-C2862981C22D}" type="sibTrans" cxnId="{3BF24A98-36CA-42A3-A2AE-6DE096BAA5B4}">
      <dgm:prSet/>
      <dgm:spPr/>
      <dgm:t>
        <a:bodyPr/>
        <a:lstStyle/>
        <a:p>
          <a:endParaRPr lang="ru-RU"/>
        </a:p>
      </dgm:t>
    </dgm:pt>
    <dgm:pt modelId="{95BCEEDD-FC69-4497-8B02-D4C019AFE8E8}" type="pres">
      <dgm:prSet presAssocID="{62AC649D-2950-4ECE-B5C0-EDE41C5AFA2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3DE164-8D5E-4720-9AC4-27786EBB2149}" type="pres">
      <dgm:prSet presAssocID="{D341BC08-531A-47BF-9190-462F319AE9E7}" presName="node" presStyleLbl="node1" presStyleIdx="0" presStyleCnt="9" custScaleX="111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ED69C5-19FB-4D6C-913D-55A0C237E01E}" type="pres">
      <dgm:prSet presAssocID="{7AC69C33-FE2B-4685-845D-E3F17376D71D}" presName="sibTrans" presStyleCnt="0"/>
      <dgm:spPr/>
    </dgm:pt>
    <dgm:pt modelId="{0EF8CEA4-26D4-4A3C-B35A-08321D99D697}" type="pres">
      <dgm:prSet presAssocID="{CC33266B-6192-49B1-9838-9E08C8BD9F05}" presName="node" presStyleLbl="node1" presStyleIdx="1" presStyleCnt="9" custScaleX="111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D5C469-B516-4114-A7DA-2A0AE85088F2}" type="pres">
      <dgm:prSet presAssocID="{D8FC7BF2-C36F-4DB3-99D4-AAD108222114}" presName="sibTrans" presStyleCnt="0"/>
      <dgm:spPr/>
    </dgm:pt>
    <dgm:pt modelId="{C90599AF-0A73-4DDC-A093-D98FB1EBD1BB}" type="pres">
      <dgm:prSet presAssocID="{8FDFA079-F6EA-4E54-AF39-3AE124E49837}" presName="node" presStyleLbl="node1" presStyleIdx="2" presStyleCnt="9" custScaleX="111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454435-8F24-4583-BE63-93271A1D533F}" type="pres">
      <dgm:prSet presAssocID="{3DB6CF97-E17E-4934-AEA4-5E160B267DCD}" presName="sibTrans" presStyleCnt="0"/>
      <dgm:spPr/>
    </dgm:pt>
    <dgm:pt modelId="{2E0CFB3E-A56B-4F53-8BFB-3E9241875686}" type="pres">
      <dgm:prSet presAssocID="{680F20BB-EFAF-49B0-9F7D-7A773BA73375}" presName="node" presStyleLbl="node1" presStyleIdx="3" presStyleCnt="9" custScaleX="111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20C9F4-89AE-435F-91BE-993DEFDE4E44}" type="pres">
      <dgm:prSet presAssocID="{C723B7EF-CC0B-4D8D-A8FD-BA07AF5833DD}" presName="sibTrans" presStyleCnt="0"/>
      <dgm:spPr/>
    </dgm:pt>
    <dgm:pt modelId="{94881674-2433-4546-A8DD-FBB916F7C104}" type="pres">
      <dgm:prSet presAssocID="{18FC1E89-E42F-4567-96AD-2FDE7C36658E}" presName="node" presStyleLbl="node1" presStyleIdx="4" presStyleCnt="9" custScaleX="111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54649F-AB3B-4FA9-9B2B-C68E56679782}" type="pres">
      <dgm:prSet presAssocID="{D12E6AAE-F6E4-417E-9EE7-8DB3F2335A97}" presName="sibTrans" presStyleCnt="0"/>
      <dgm:spPr/>
    </dgm:pt>
    <dgm:pt modelId="{9C649974-65A0-49CD-B365-6E013095A718}" type="pres">
      <dgm:prSet presAssocID="{3D1195BC-EF32-4574-9C69-588B8361316D}" presName="node" presStyleLbl="node1" presStyleIdx="5" presStyleCnt="9" custScaleX="111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DBD40-831E-4AD7-8E76-BE814E4207B8}" type="pres">
      <dgm:prSet presAssocID="{80013813-34DB-47FE-8BE3-3C5B636270EF}" presName="sibTrans" presStyleCnt="0"/>
      <dgm:spPr/>
    </dgm:pt>
    <dgm:pt modelId="{E190751E-C888-4751-8BAA-F50FF7B72373}" type="pres">
      <dgm:prSet presAssocID="{221056E2-FC70-40A0-B45E-65C930D8ADE0}" presName="node" presStyleLbl="node1" presStyleIdx="6" presStyleCnt="9" custScaleX="111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168840-5207-4172-94AF-E0FDFDAF8A51}" type="pres">
      <dgm:prSet presAssocID="{77FFE5BC-0410-4C42-BA96-246EF1FDA28E}" presName="sibTrans" presStyleCnt="0"/>
      <dgm:spPr/>
    </dgm:pt>
    <dgm:pt modelId="{D86B3E70-8DDE-4480-944D-5D40C4116F85}" type="pres">
      <dgm:prSet presAssocID="{723DA8EF-275A-4961-91FE-C3EF4ADBFA24}" presName="node" presStyleLbl="node1" presStyleIdx="7" presStyleCnt="9" custScaleX="111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7B4FBC-672B-43CA-89D0-CAFF19DD9C0F}" type="pres">
      <dgm:prSet presAssocID="{11542F9D-91C3-410B-9847-1126EED73FB3}" presName="sibTrans" presStyleCnt="0"/>
      <dgm:spPr/>
    </dgm:pt>
    <dgm:pt modelId="{9610D9F4-84BB-49E0-98A1-C2AD8149FEA4}" type="pres">
      <dgm:prSet presAssocID="{63CDD0B8-D715-4FEE-9210-BF0259FE12EC}" presName="node" presStyleLbl="node1" presStyleIdx="8" presStyleCnt="9" custScaleX="111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2DE455-D4D0-49D6-A050-84449492FAC7}" type="presOf" srcId="{CC33266B-6192-49B1-9838-9E08C8BD9F05}" destId="{0EF8CEA4-26D4-4A3C-B35A-08321D99D697}" srcOrd="0" destOrd="0" presId="urn:microsoft.com/office/officeart/2005/8/layout/default#1"/>
    <dgm:cxn modelId="{2FE9A19D-4B2A-472A-91E4-801F04BDC1BF}" srcId="{62AC649D-2950-4ECE-B5C0-EDE41C5AFA25}" destId="{8FDFA079-F6EA-4E54-AF39-3AE124E49837}" srcOrd="2" destOrd="0" parTransId="{90CF6CF6-7286-453D-8F71-07365D449892}" sibTransId="{3DB6CF97-E17E-4934-AEA4-5E160B267DCD}"/>
    <dgm:cxn modelId="{DE3C0AE5-5D93-4113-AADB-923D4A87C0B4}" srcId="{62AC649D-2950-4ECE-B5C0-EDE41C5AFA25}" destId="{D341BC08-531A-47BF-9190-462F319AE9E7}" srcOrd="0" destOrd="0" parTransId="{B5078CDB-2BC2-42C8-B217-86694D39E692}" sibTransId="{7AC69C33-FE2B-4685-845D-E3F17376D71D}"/>
    <dgm:cxn modelId="{633D8962-8A85-4E16-A88D-FC5AF27B673B}" srcId="{62AC649D-2950-4ECE-B5C0-EDE41C5AFA25}" destId="{221056E2-FC70-40A0-B45E-65C930D8ADE0}" srcOrd="6" destOrd="0" parTransId="{6BF1EF9C-A3CB-42EA-BDF4-9EEA02FD9530}" sibTransId="{77FFE5BC-0410-4C42-BA96-246EF1FDA28E}"/>
    <dgm:cxn modelId="{FF2A531E-EF75-4384-B15C-76511CDE24A8}" type="presOf" srcId="{680F20BB-EFAF-49B0-9F7D-7A773BA73375}" destId="{2E0CFB3E-A56B-4F53-8BFB-3E9241875686}" srcOrd="0" destOrd="0" presId="urn:microsoft.com/office/officeart/2005/8/layout/default#1"/>
    <dgm:cxn modelId="{8C45D11D-8828-4A23-A99E-8C7A96D7BD08}" type="presOf" srcId="{18FC1E89-E42F-4567-96AD-2FDE7C36658E}" destId="{94881674-2433-4546-A8DD-FBB916F7C104}" srcOrd="0" destOrd="0" presId="urn:microsoft.com/office/officeart/2005/8/layout/default#1"/>
    <dgm:cxn modelId="{5378062A-01E9-4215-A467-78869DEC75B8}" srcId="{62AC649D-2950-4ECE-B5C0-EDE41C5AFA25}" destId="{680F20BB-EFAF-49B0-9F7D-7A773BA73375}" srcOrd="3" destOrd="0" parTransId="{91090D15-E6C3-4299-9E10-EECD101D6746}" sibTransId="{C723B7EF-CC0B-4D8D-A8FD-BA07AF5833DD}"/>
    <dgm:cxn modelId="{9E3CC2E2-1444-4859-B5E1-98E343D17086}" srcId="{62AC649D-2950-4ECE-B5C0-EDE41C5AFA25}" destId="{CC33266B-6192-49B1-9838-9E08C8BD9F05}" srcOrd="1" destOrd="0" parTransId="{839B883F-0B68-4BDC-858B-845C266BE4BB}" sibTransId="{D8FC7BF2-C36F-4DB3-99D4-AAD108222114}"/>
    <dgm:cxn modelId="{0355E627-7EAF-40D1-9AD9-1F0655295641}" type="presOf" srcId="{62AC649D-2950-4ECE-B5C0-EDE41C5AFA25}" destId="{95BCEEDD-FC69-4497-8B02-D4C019AFE8E8}" srcOrd="0" destOrd="0" presId="urn:microsoft.com/office/officeart/2005/8/layout/default#1"/>
    <dgm:cxn modelId="{C0FE5570-52DD-4CE0-899E-F8C27CAE5C75}" type="presOf" srcId="{8FDFA079-F6EA-4E54-AF39-3AE124E49837}" destId="{C90599AF-0A73-4DDC-A093-D98FB1EBD1BB}" srcOrd="0" destOrd="0" presId="urn:microsoft.com/office/officeart/2005/8/layout/default#1"/>
    <dgm:cxn modelId="{AEC2FDF3-F429-4E94-97F9-CC61776E8465}" srcId="{62AC649D-2950-4ECE-B5C0-EDE41C5AFA25}" destId="{3D1195BC-EF32-4574-9C69-588B8361316D}" srcOrd="5" destOrd="0" parTransId="{56313F01-BB97-482A-AD55-3AFD34DD3A75}" sibTransId="{80013813-34DB-47FE-8BE3-3C5B636270EF}"/>
    <dgm:cxn modelId="{6759A2AD-A777-4261-B34C-2B7608B6A646}" srcId="{62AC649D-2950-4ECE-B5C0-EDE41C5AFA25}" destId="{18FC1E89-E42F-4567-96AD-2FDE7C36658E}" srcOrd="4" destOrd="0" parTransId="{4E4CF60E-2013-4CB8-B6EF-655D5D4E7283}" sibTransId="{D12E6AAE-F6E4-417E-9EE7-8DB3F2335A97}"/>
    <dgm:cxn modelId="{3BF24A98-36CA-42A3-A2AE-6DE096BAA5B4}" srcId="{62AC649D-2950-4ECE-B5C0-EDE41C5AFA25}" destId="{63CDD0B8-D715-4FEE-9210-BF0259FE12EC}" srcOrd="8" destOrd="0" parTransId="{DE096C68-35F6-4B06-AD76-7D06E847F498}" sibTransId="{1C943ECF-CC77-422B-985F-C2862981C22D}"/>
    <dgm:cxn modelId="{C57F1CD3-D1D4-47F4-9E50-FBA9F5F52D07}" type="presOf" srcId="{63CDD0B8-D715-4FEE-9210-BF0259FE12EC}" destId="{9610D9F4-84BB-49E0-98A1-C2AD8149FEA4}" srcOrd="0" destOrd="0" presId="urn:microsoft.com/office/officeart/2005/8/layout/default#1"/>
    <dgm:cxn modelId="{5BFEFBA6-B797-4D45-9326-EC7C3639D23D}" type="presOf" srcId="{D341BC08-531A-47BF-9190-462F319AE9E7}" destId="{EC3DE164-8D5E-4720-9AC4-27786EBB2149}" srcOrd="0" destOrd="0" presId="urn:microsoft.com/office/officeart/2005/8/layout/default#1"/>
    <dgm:cxn modelId="{32EEB412-5015-443A-9186-72B24E046AAB}" type="presOf" srcId="{221056E2-FC70-40A0-B45E-65C930D8ADE0}" destId="{E190751E-C888-4751-8BAA-F50FF7B72373}" srcOrd="0" destOrd="0" presId="urn:microsoft.com/office/officeart/2005/8/layout/default#1"/>
    <dgm:cxn modelId="{62F59BC5-FDC1-40D9-B7D5-EA5EE790F18D}" srcId="{62AC649D-2950-4ECE-B5C0-EDE41C5AFA25}" destId="{723DA8EF-275A-4961-91FE-C3EF4ADBFA24}" srcOrd="7" destOrd="0" parTransId="{BB4D8A5A-D417-4887-B043-9FD74E6B4ABE}" sibTransId="{11542F9D-91C3-410B-9847-1126EED73FB3}"/>
    <dgm:cxn modelId="{45E4A892-14F2-4E6C-B2DC-BCBBF98683EB}" type="presOf" srcId="{723DA8EF-275A-4961-91FE-C3EF4ADBFA24}" destId="{D86B3E70-8DDE-4480-944D-5D40C4116F85}" srcOrd="0" destOrd="0" presId="urn:microsoft.com/office/officeart/2005/8/layout/default#1"/>
    <dgm:cxn modelId="{3706B88A-52E8-49F2-B6D4-AAD84DEE16B2}" type="presOf" srcId="{3D1195BC-EF32-4574-9C69-588B8361316D}" destId="{9C649974-65A0-49CD-B365-6E013095A718}" srcOrd="0" destOrd="0" presId="urn:microsoft.com/office/officeart/2005/8/layout/default#1"/>
    <dgm:cxn modelId="{704323A1-A66E-40BC-BE91-829F34B604CA}" type="presParOf" srcId="{95BCEEDD-FC69-4497-8B02-D4C019AFE8E8}" destId="{EC3DE164-8D5E-4720-9AC4-27786EBB2149}" srcOrd="0" destOrd="0" presId="urn:microsoft.com/office/officeart/2005/8/layout/default#1"/>
    <dgm:cxn modelId="{0FE73EAA-523C-4712-9D3F-2A41FA723F2F}" type="presParOf" srcId="{95BCEEDD-FC69-4497-8B02-D4C019AFE8E8}" destId="{96ED69C5-19FB-4D6C-913D-55A0C237E01E}" srcOrd="1" destOrd="0" presId="urn:microsoft.com/office/officeart/2005/8/layout/default#1"/>
    <dgm:cxn modelId="{6F12C341-39C2-4685-85CB-AEF547C40F96}" type="presParOf" srcId="{95BCEEDD-FC69-4497-8B02-D4C019AFE8E8}" destId="{0EF8CEA4-26D4-4A3C-B35A-08321D99D697}" srcOrd="2" destOrd="0" presId="urn:microsoft.com/office/officeart/2005/8/layout/default#1"/>
    <dgm:cxn modelId="{5FB0D2E9-CFA2-43BB-8883-97C70FA06C00}" type="presParOf" srcId="{95BCEEDD-FC69-4497-8B02-D4C019AFE8E8}" destId="{DBD5C469-B516-4114-A7DA-2A0AE85088F2}" srcOrd="3" destOrd="0" presId="urn:microsoft.com/office/officeart/2005/8/layout/default#1"/>
    <dgm:cxn modelId="{A5DBEAFB-77EF-41F7-85AC-25C637A6F2BD}" type="presParOf" srcId="{95BCEEDD-FC69-4497-8B02-D4C019AFE8E8}" destId="{C90599AF-0A73-4DDC-A093-D98FB1EBD1BB}" srcOrd="4" destOrd="0" presId="urn:microsoft.com/office/officeart/2005/8/layout/default#1"/>
    <dgm:cxn modelId="{14A961D7-FEBE-4D36-8A54-54E12FE124EF}" type="presParOf" srcId="{95BCEEDD-FC69-4497-8B02-D4C019AFE8E8}" destId="{C5454435-8F24-4583-BE63-93271A1D533F}" srcOrd="5" destOrd="0" presId="urn:microsoft.com/office/officeart/2005/8/layout/default#1"/>
    <dgm:cxn modelId="{EBA51C2E-0F43-4E0D-AD58-9C97792FAE2B}" type="presParOf" srcId="{95BCEEDD-FC69-4497-8B02-D4C019AFE8E8}" destId="{2E0CFB3E-A56B-4F53-8BFB-3E9241875686}" srcOrd="6" destOrd="0" presId="urn:microsoft.com/office/officeart/2005/8/layout/default#1"/>
    <dgm:cxn modelId="{B1701D7E-E327-40FA-9C5A-CE7D42B65A0B}" type="presParOf" srcId="{95BCEEDD-FC69-4497-8B02-D4C019AFE8E8}" destId="{4A20C9F4-89AE-435F-91BE-993DEFDE4E44}" srcOrd="7" destOrd="0" presId="urn:microsoft.com/office/officeart/2005/8/layout/default#1"/>
    <dgm:cxn modelId="{7EB7FB44-853F-4B21-9F86-AA1FF8024C7F}" type="presParOf" srcId="{95BCEEDD-FC69-4497-8B02-D4C019AFE8E8}" destId="{94881674-2433-4546-A8DD-FBB916F7C104}" srcOrd="8" destOrd="0" presId="urn:microsoft.com/office/officeart/2005/8/layout/default#1"/>
    <dgm:cxn modelId="{2ACF479A-0016-4356-B035-C9A968AD5862}" type="presParOf" srcId="{95BCEEDD-FC69-4497-8B02-D4C019AFE8E8}" destId="{DD54649F-AB3B-4FA9-9B2B-C68E56679782}" srcOrd="9" destOrd="0" presId="urn:microsoft.com/office/officeart/2005/8/layout/default#1"/>
    <dgm:cxn modelId="{273D7286-73FC-4A8F-9B2A-0097A004B39D}" type="presParOf" srcId="{95BCEEDD-FC69-4497-8B02-D4C019AFE8E8}" destId="{9C649974-65A0-49CD-B365-6E013095A718}" srcOrd="10" destOrd="0" presId="urn:microsoft.com/office/officeart/2005/8/layout/default#1"/>
    <dgm:cxn modelId="{2713F386-033E-40E3-A863-C09E539A3D68}" type="presParOf" srcId="{95BCEEDD-FC69-4497-8B02-D4C019AFE8E8}" destId="{145DBD40-831E-4AD7-8E76-BE814E4207B8}" srcOrd="11" destOrd="0" presId="urn:microsoft.com/office/officeart/2005/8/layout/default#1"/>
    <dgm:cxn modelId="{6AF97E48-CA71-4A7A-B03D-8FAE07BE914B}" type="presParOf" srcId="{95BCEEDD-FC69-4497-8B02-D4C019AFE8E8}" destId="{E190751E-C888-4751-8BAA-F50FF7B72373}" srcOrd="12" destOrd="0" presId="urn:microsoft.com/office/officeart/2005/8/layout/default#1"/>
    <dgm:cxn modelId="{B3A1FA82-C7C9-4ADF-85DF-A912C8046996}" type="presParOf" srcId="{95BCEEDD-FC69-4497-8B02-D4C019AFE8E8}" destId="{A5168840-5207-4172-94AF-E0FDFDAF8A51}" srcOrd="13" destOrd="0" presId="urn:microsoft.com/office/officeart/2005/8/layout/default#1"/>
    <dgm:cxn modelId="{B672701E-DD6A-4F1E-A254-61012A212437}" type="presParOf" srcId="{95BCEEDD-FC69-4497-8B02-D4C019AFE8E8}" destId="{D86B3E70-8DDE-4480-944D-5D40C4116F85}" srcOrd="14" destOrd="0" presId="urn:microsoft.com/office/officeart/2005/8/layout/default#1"/>
    <dgm:cxn modelId="{532C8257-D903-4945-A048-324DF4EC9AC5}" type="presParOf" srcId="{95BCEEDD-FC69-4497-8B02-D4C019AFE8E8}" destId="{0B7B4FBC-672B-43CA-89D0-CAFF19DD9C0F}" srcOrd="15" destOrd="0" presId="urn:microsoft.com/office/officeart/2005/8/layout/default#1"/>
    <dgm:cxn modelId="{DE82309D-7605-4E36-A9A7-E5B90B3A044A}" type="presParOf" srcId="{95BCEEDD-FC69-4497-8B02-D4C019AFE8E8}" destId="{9610D9F4-84BB-49E0-98A1-C2AD8149FEA4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C02EB-F381-4DEE-8517-EC0EB9E3772E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D1B83-F5F2-44A6-A74E-ADE94B283A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250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D1B83-F5F2-44A6-A74E-ADE94B283AA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016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D1B83-F5F2-44A6-A74E-ADE94B283AA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618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D1B83-F5F2-44A6-A74E-ADE94B283AA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571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D1B83-F5F2-44A6-A74E-ADE94B283AA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56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D1B83-F5F2-44A6-A74E-ADE94B283AA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560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D1B83-F5F2-44A6-A74E-ADE94B283AA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661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D1B83-F5F2-44A6-A74E-ADE94B283AA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327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D1B83-F5F2-44A6-A74E-ADE94B283AA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281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D1B83-F5F2-44A6-A74E-ADE94B283AA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4386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D1B83-F5F2-44A6-A74E-ADE94B283AA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5155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D1B83-F5F2-44A6-A74E-ADE94B283AA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540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D1B83-F5F2-44A6-A74E-ADE94B283AA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0487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D1B83-F5F2-44A6-A74E-ADE94B283AA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1102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D1B83-F5F2-44A6-A74E-ADE94B283AA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2753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D1B83-F5F2-44A6-A74E-ADE94B283AA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02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D1B83-F5F2-44A6-A74E-ADE94B283AA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310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D1B83-F5F2-44A6-A74E-ADE94B283AA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23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D1B83-F5F2-44A6-A74E-ADE94B283AA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961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D1B83-F5F2-44A6-A74E-ADE94B283AA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517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D1B83-F5F2-44A6-A74E-ADE94B283AA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194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D1B83-F5F2-44A6-A74E-ADE94B283AA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07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D1B83-F5F2-44A6-A74E-ADE94B283AA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60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91F67-2B59-4E3A-A2B1-B4C23A07572F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DBF9-EF05-4263-8DAD-A07B1ECAFB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631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91F67-2B59-4E3A-A2B1-B4C23A07572F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DBF9-EF05-4263-8DAD-A07B1ECAFB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493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91F67-2B59-4E3A-A2B1-B4C23A07572F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DBF9-EF05-4263-8DAD-A07B1ECAFB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06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91F67-2B59-4E3A-A2B1-B4C23A07572F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DBF9-EF05-4263-8DAD-A07B1ECAFB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547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91F67-2B59-4E3A-A2B1-B4C23A07572F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DBF9-EF05-4263-8DAD-A07B1ECAFB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22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91F67-2B59-4E3A-A2B1-B4C23A07572F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DBF9-EF05-4263-8DAD-A07B1ECAFB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673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91F67-2B59-4E3A-A2B1-B4C23A07572F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DBF9-EF05-4263-8DAD-A07B1ECAFB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174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91F67-2B59-4E3A-A2B1-B4C23A07572F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DBF9-EF05-4263-8DAD-A07B1ECAFB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835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91F67-2B59-4E3A-A2B1-B4C23A07572F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DBF9-EF05-4263-8DAD-A07B1ECAFB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91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91F67-2B59-4E3A-A2B1-B4C23A07572F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DBF9-EF05-4263-8DAD-A07B1ECAFB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552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91F67-2B59-4E3A-A2B1-B4C23A07572F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DBF9-EF05-4263-8DAD-A07B1ECAFB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647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0000"/>
            <a:lum/>
          </a:blip>
          <a:srcRect/>
          <a:stretch>
            <a:fillRect l="19000" t="15000" r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91F67-2B59-4E3A-A2B1-B4C23A07572F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ADBF9-EF05-4263-8DAD-A07B1ECAFB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48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7"/>
          <p:cNvGrpSpPr>
            <a:grpSpLocks/>
          </p:cNvGrpSpPr>
          <p:nvPr/>
        </p:nvGrpSpPr>
        <p:grpSpPr bwMode="auto">
          <a:xfrm>
            <a:off x="0" y="738767"/>
            <a:ext cx="9144000" cy="1189037"/>
            <a:chOff x="0" y="407"/>
            <a:chExt cx="5760" cy="749"/>
          </a:xfrm>
        </p:grpSpPr>
        <p:sp>
          <p:nvSpPr>
            <p:cNvPr id="10" name="Rectangle 37"/>
            <p:cNvSpPr>
              <a:spLocks noChangeArrowheads="1"/>
            </p:cNvSpPr>
            <p:nvPr/>
          </p:nvSpPr>
          <p:spPr bwMode="auto">
            <a:xfrm>
              <a:off x="0" y="634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Rectangle 38"/>
            <p:cNvSpPr>
              <a:spLocks noChangeArrowheads="1"/>
            </p:cNvSpPr>
            <p:nvPr/>
          </p:nvSpPr>
          <p:spPr bwMode="auto">
            <a:xfrm>
              <a:off x="0" y="746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Rectangle 39"/>
            <p:cNvSpPr>
              <a:spLocks noChangeArrowheads="1"/>
            </p:cNvSpPr>
            <p:nvPr/>
          </p:nvSpPr>
          <p:spPr bwMode="auto">
            <a:xfrm>
              <a:off x="0" y="689"/>
              <a:ext cx="5760" cy="81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3" name="Picture 41" descr="fsetan_emblema200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7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 Box 40"/>
          <p:cNvSpPr txBox="1">
            <a:spLocks noChangeArrowheads="1"/>
          </p:cNvSpPr>
          <p:nvPr/>
        </p:nvSpPr>
        <p:spPr bwMode="auto">
          <a:xfrm>
            <a:off x="685800" y="152400"/>
            <a:ext cx="84582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 i="1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 i="1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 i="1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 i="1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kumimoji="1" lang="ru-RU" altLang="ru-RU" sz="1800" b="1" i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Федеральная служба</a:t>
            </a:r>
          </a:p>
          <a:p>
            <a:pPr algn="ctr" eaLnBrk="1" hangingPunct="1">
              <a:lnSpc>
                <a:spcPct val="90000"/>
              </a:lnSpc>
            </a:pPr>
            <a:r>
              <a:rPr kumimoji="1" lang="ru-RU" altLang="ru-RU" sz="1800" b="1" i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по экологическому, технологическому и атомному надзору</a:t>
            </a:r>
          </a:p>
          <a:p>
            <a:pPr algn="ctr" eaLnBrk="1" hangingPunct="1">
              <a:lnSpc>
                <a:spcPct val="90000"/>
              </a:lnSpc>
            </a:pPr>
            <a:r>
              <a:rPr kumimoji="1" lang="ru-RU" altLang="ru-RU" sz="1800" b="1" i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(Ростехнадзор)</a:t>
            </a:r>
          </a:p>
          <a:p>
            <a:pPr algn="ctr" eaLnBrk="1" hangingPunct="1">
              <a:lnSpc>
                <a:spcPct val="90000"/>
              </a:lnSpc>
            </a:pPr>
            <a:endParaRPr kumimoji="1" lang="ru-RU" altLang="ru-RU" sz="1800" b="1" i="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853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 i="1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 i="1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 i="1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 i="1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kumimoji="1" lang="ru-RU" altLang="ru-RU" sz="2000" b="1" i="0" dirty="0" smtClean="0">
                <a:solidFill>
                  <a:srgbClr val="002060"/>
                </a:solidFill>
                <a:latin typeface="Arial" panose="020B0604020202020204" pitchFamily="34" charset="0"/>
              </a:rPr>
              <a:t>12 мая 2016 </a:t>
            </a:r>
            <a:r>
              <a:rPr kumimoji="1" lang="ru-RU" altLang="ru-RU" sz="2000" b="1" i="0" dirty="0">
                <a:solidFill>
                  <a:srgbClr val="002060"/>
                </a:solidFill>
                <a:latin typeface="Arial" panose="020B0604020202020204" pitchFamily="34" charset="0"/>
              </a:rPr>
              <a:t>года</a:t>
            </a: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304800" y="5943600"/>
            <a:ext cx="868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0" y="2077572"/>
            <a:ext cx="9144000" cy="454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 i="1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 i="1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 i="1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 i="1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sz="2400" b="1" i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Тема</a:t>
            </a:r>
            <a:r>
              <a:rPr lang="ru-RU" altLang="ru-RU" sz="2400" b="1" i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b="1" i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«Осуществление инспекционной деятельности в ходе международного проекта по выводу из эксплуатации птб «Лепсе».</a:t>
            </a: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Состояние безопасности при решении накопленных проблем</a:t>
            </a:r>
            <a:r>
              <a:rPr lang="ru-RU" sz="2400" b="1" i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altLang="ru-RU" sz="2400" b="1" i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ru-RU" sz="2400" b="1" i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altLang="ru-RU" sz="2000" b="1" i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en-US" altLang="ru-RU" sz="2000" b="1" i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215" algn="ctr">
              <a:lnSpc>
                <a:spcPct val="115000"/>
              </a:lnSpc>
            </a:pPr>
            <a:r>
              <a:rPr lang="ru-RU" altLang="ru-RU" sz="1800" b="1" i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Перевощиков Сергей Георгиевич</a:t>
            </a:r>
          </a:p>
          <a:p>
            <a:pPr algn="ctr"/>
            <a:r>
              <a:rPr lang="ru-RU" altLang="ru-RU" b="1" i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Руководитель</a:t>
            </a:r>
          </a:p>
          <a:p>
            <a:pPr algn="ctr"/>
            <a:r>
              <a:rPr lang="ru-RU" altLang="ru-RU" b="1" i="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Северо-Европейского</a:t>
            </a:r>
            <a:r>
              <a:rPr lang="ru-RU" altLang="ru-RU" b="1" i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межрегионального территориального управления по надзору за ядерной и радиационной безопасностью</a:t>
            </a:r>
            <a:endParaRPr lang="ru-RU" altLang="ru-RU" b="1" i="0" dirty="0">
              <a:solidFill>
                <a:schemeClr val="accent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</a:pPr>
            <a:endParaRPr lang="ru-RU" altLang="ru-RU" sz="2400" b="1" i="0" dirty="0">
              <a:solidFill>
                <a:schemeClr val="accent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b="1" dirty="0" smtClean="0">
                <a:solidFill>
                  <a:srgbClr val="003366"/>
                </a:solidFill>
                <a:cs typeface="Arial" panose="020B0604020202020204" pitchFamily="34" charset="0"/>
              </a:rPr>
              <a:t> </a:t>
            </a:r>
            <a:endParaRPr lang="ru-RU" altLang="ru-RU" sz="1200" b="1" dirty="0">
              <a:solidFill>
                <a:srgbClr val="003366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3511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686800" y="6428497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2000" i="0" dirty="0" smtClean="0">
                <a:solidFill>
                  <a:srgbClr val="000000"/>
                </a:solidFill>
              </a:rPr>
              <a:t>10</a:t>
            </a:r>
            <a:endParaRPr lang="ru-RU" sz="2000" i="0" dirty="0">
              <a:solidFill>
                <a:srgbClr val="000000"/>
              </a:solidFill>
            </a:endParaRPr>
          </a:p>
        </p:txBody>
      </p: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0" y="201070"/>
            <a:ext cx="9144000" cy="1189037"/>
            <a:chOff x="0" y="407"/>
            <a:chExt cx="5760" cy="749"/>
          </a:xfrm>
        </p:grpSpPr>
        <p:sp>
          <p:nvSpPr>
            <p:cNvPr id="10" name="Rectangle 37"/>
            <p:cNvSpPr>
              <a:spLocks noChangeArrowheads="1"/>
            </p:cNvSpPr>
            <p:nvPr/>
          </p:nvSpPr>
          <p:spPr bwMode="auto">
            <a:xfrm>
              <a:off x="0" y="634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Rectangle 38"/>
            <p:cNvSpPr>
              <a:spLocks noChangeArrowheads="1"/>
            </p:cNvSpPr>
            <p:nvPr/>
          </p:nvSpPr>
          <p:spPr bwMode="auto">
            <a:xfrm>
              <a:off x="0" y="746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Rectangle 39"/>
            <p:cNvSpPr>
              <a:spLocks noChangeArrowheads="1"/>
            </p:cNvSpPr>
            <p:nvPr/>
          </p:nvSpPr>
          <p:spPr bwMode="auto">
            <a:xfrm>
              <a:off x="0" y="689"/>
              <a:ext cx="5760" cy="81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3" name="Picture 41" descr="fsetan_emblema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7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Заголовок 1"/>
          <p:cNvSpPr txBox="1">
            <a:spLocks/>
          </p:cNvSpPr>
          <p:nvPr/>
        </p:nvSpPr>
        <p:spPr>
          <a:xfrm>
            <a:off x="1644253" y="12505"/>
            <a:ext cx="6912768" cy="63623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dirty="0" smtClean="0">
                <a:solidFill>
                  <a:schemeClr val="accent5">
                    <a:lumMod val="50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Этапы утилизации ПТБ «Лепсе»</a:t>
            </a:r>
            <a:r>
              <a:rPr lang="ru-RU" sz="2700" b="1" dirty="0">
                <a:solidFill>
                  <a:schemeClr val="accent5">
                    <a:lumMod val="50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 в соответствии </a:t>
            </a:r>
            <a:r>
              <a:rPr lang="ru-RU" sz="2700" b="1" dirty="0" smtClean="0">
                <a:solidFill>
                  <a:schemeClr val="accent5">
                    <a:lumMod val="50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 </a:t>
            </a:r>
            <a:br>
              <a:rPr lang="ru-RU" sz="2700" b="1" dirty="0" smtClean="0">
                <a:solidFill>
                  <a:schemeClr val="accent5">
                    <a:lumMod val="50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</a:br>
            <a:r>
              <a:rPr lang="ru-RU" sz="2700" b="1" dirty="0" smtClean="0">
                <a:solidFill>
                  <a:schemeClr val="accent5">
                    <a:lumMod val="50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с Проектом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DejaVu Serif Condensed" pitchFamily="18" charset="0"/>
              <a:ea typeface="DejaVu Serif Condensed" pitchFamily="18" charset="0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288271903"/>
              </p:ext>
            </p:extLst>
          </p:nvPr>
        </p:nvGraphicFramePr>
        <p:xfrm>
          <a:off x="100959" y="1484784"/>
          <a:ext cx="8954533" cy="4943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8356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686800" y="63246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2000" i="0" dirty="0" smtClean="0">
                <a:solidFill>
                  <a:srgbClr val="000000"/>
                </a:solidFill>
              </a:rPr>
              <a:t>11</a:t>
            </a:r>
            <a:endParaRPr lang="ru-RU" sz="2000" i="0" dirty="0">
              <a:solidFill>
                <a:srgbClr val="000000"/>
              </a:solidFill>
            </a:endParaRPr>
          </a:p>
        </p:txBody>
      </p: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0" y="201070"/>
            <a:ext cx="9144000" cy="1189037"/>
            <a:chOff x="0" y="407"/>
            <a:chExt cx="5760" cy="749"/>
          </a:xfrm>
        </p:grpSpPr>
        <p:sp>
          <p:nvSpPr>
            <p:cNvPr id="10" name="Rectangle 37"/>
            <p:cNvSpPr>
              <a:spLocks noChangeArrowheads="1"/>
            </p:cNvSpPr>
            <p:nvPr/>
          </p:nvSpPr>
          <p:spPr bwMode="auto">
            <a:xfrm>
              <a:off x="0" y="634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Rectangle 38"/>
            <p:cNvSpPr>
              <a:spLocks noChangeArrowheads="1"/>
            </p:cNvSpPr>
            <p:nvPr/>
          </p:nvSpPr>
          <p:spPr bwMode="auto">
            <a:xfrm>
              <a:off x="0" y="746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Rectangle 39"/>
            <p:cNvSpPr>
              <a:spLocks noChangeArrowheads="1"/>
            </p:cNvSpPr>
            <p:nvPr/>
          </p:nvSpPr>
          <p:spPr bwMode="auto">
            <a:xfrm>
              <a:off x="0" y="689"/>
              <a:ext cx="5760" cy="81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3" name="Picture 41" descr="fsetan_emblema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7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Заголовок 1"/>
          <p:cNvSpPr txBox="1">
            <a:spLocks/>
          </p:cNvSpPr>
          <p:nvPr/>
        </p:nvSpPr>
        <p:spPr>
          <a:xfrm>
            <a:off x="1644253" y="-19173"/>
            <a:ext cx="6912768" cy="74210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Реализация проекта вывода из эксплуатации  ПТБ «Лепсе»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DejaVu Serif Condensed" pitchFamily="18" charset="0"/>
              <a:ea typeface="DejaVu Serif Condensed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369" y="2653625"/>
            <a:ext cx="4103190" cy="2189981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259369" y="1330186"/>
            <a:ext cx="41031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1. 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2012 году выполнена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утилизации ПТБ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Лепсе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ФГУП «Атомфлот» с последующей буксировкой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ПТБ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Лепсе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СРЗ «Нерпа»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59369" y="4924153"/>
            <a:ext cx="41031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2. 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71755" lvl="1" algn="just" defTabSz="985838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работ по выгрузке ОЯТ и утилизации ПТБ выполнены работы по восстановлению и частичной  модернизации имеющейся на СРЗ «Нерпа»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42344" y="1330186"/>
            <a:ext cx="410319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3. 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71755" lvl="1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 обеспечение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специальными оборудованием, техническими средствами и конструкциями, необходимыми для выполнения выгрузки ОЯТ и утилизации ПТБ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Лепсе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marR="71755" lvl="1"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71755" lvl="1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выполнения работ по выгрузке ОЯТ и утилизации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ведутся работы по изготовлению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конструкций,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приобретению оборудования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технических средств, оснастки и инструментов по этапам утилизации в процессе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реализации. Работы по разработке документации и изготовления оборудования для выгрузки ОЯТ проводит ООО «НПФ «Сосны».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68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686800" y="63246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2000" i="0" dirty="0" smtClean="0">
                <a:solidFill>
                  <a:srgbClr val="000000"/>
                </a:solidFill>
              </a:rPr>
              <a:t>12</a:t>
            </a:r>
            <a:endParaRPr lang="ru-RU" sz="2000" i="0" dirty="0">
              <a:solidFill>
                <a:srgbClr val="000000"/>
              </a:solidFill>
            </a:endParaRPr>
          </a:p>
        </p:txBody>
      </p: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0" y="201070"/>
            <a:ext cx="9144000" cy="1189037"/>
            <a:chOff x="0" y="407"/>
            <a:chExt cx="5760" cy="749"/>
          </a:xfrm>
        </p:grpSpPr>
        <p:sp>
          <p:nvSpPr>
            <p:cNvPr id="10" name="Rectangle 37"/>
            <p:cNvSpPr>
              <a:spLocks noChangeArrowheads="1"/>
            </p:cNvSpPr>
            <p:nvPr/>
          </p:nvSpPr>
          <p:spPr bwMode="auto">
            <a:xfrm>
              <a:off x="0" y="634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Rectangle 38"/>
            <p:cNvSpPr>
              <a:spLocks noChangeArrowheads="1"/>
            </p:cNvSpPr>
            <p:nvPr/>
          </p:nvSpPr>
          <p:spPr bwMode="auto">
            <a:xfrm>
              <a:off x="0" y="746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Rectangle 39"/>
            <p:cNvSpPr>
              <a:spLocks noChangeArrowheads="1"/>
            </p:cNvSpPr>
            <p:nvPr/>
          </p:nvSpPr>
          <p:spPr bwMode="auto">
            <a:xfrm>
              <a:off x="0" y="689"/>
              <a:ext cx="5760" cy="81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3" name="Picture 41" descr="fsetan_emblema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7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Прямоугольник 14"/>
          <p:cNvSpPr/>
          <p:nvPr/>
        </p:nvSpPr>
        <p:spPr>
          <a:xfrm>
            <a:off x="298004" y="1344886"/>
            <a:ext cx="866121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4. 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71755" lvl="1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комплекса работ на набережной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Н-1 – подготовка ПТБ к утилизации, демонтаж «чистого» оборудования и надстройки. Подготовка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докованию;</a:t>
            </a:r>
          </a:p>
          <a:p>
            <a:pPr marL="0" marR="71755" lvl="1" algn="just"/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71755" lvl="1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Выполнены следующие работы:</a:t>
            </a:r>
          </a:p>
          <a:p>
            <a:pPr marL="285750" marR="71755" lvl="1" indent="-285750" algn="just"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Демонтаж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высоких конструкций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marR="71755" lvl="1" indent="-28575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Демонтаж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надстройки ПТБ.</a:t>
            </a:r>
          </a:p>
          <a:p>
            <a:pPr marL="285750" marR="71755" lvl="1" indent="-285750" algn="just"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докового опорного устройства и стапельной плиты для последующего докования судна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10636" y="3500947"/>
            <a:ext cx="4348578" cy="2744315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04" y="3500948"/>
            <a:ext cx="4075791" cy="305684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1644253" y="-19173"/>
            <a:ext cx="6912768" cy="74210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Реализация проекта вывода из эксплуатации  ПТБ «Лепсе»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DejaVu Serif Condensed" pitchFamily="18" charset="0"/>
              <a:ea typeface="DejaVu Serif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07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686800" y="63246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2000" i="0" dirty="0" smtClean="0">
                <a:solidFill>
                  <a:srgbClr val="000000"/>
                </a:solidFill>
              </a:rPr>
              <a:t>13</a:t>
            </a:r>
            <a:endParaRPr lang="ru-RU" sz="2000" i="0" dirty="0">
              <a:solidFill>
                <a:srgbClr val="000000"/>
              </a:solidFill>
            </a:endParaRPr>
          </a:p>
        </p:txBody>
      </p: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0" y="201070"/>
            <a:ext cx="9144000" cy="1189037"/>
            <a:chOff x="0" y="407"/>
            <a:chExt cx="5760" cy="749"/>
          </a:xfrm>
        </p:grpSpPr>
        <p:sp>
          <p:nvSpPr>
            <p:cNvPr id="10" name="Rectangle 37"/>
            <p:cNvSpPr>
              <a:spLocks noChangeArrowheads="1"/>
            </p:cNvSpPr>
            <p:nvPr/>
          </p:nvSpPr>
          <p:spPr bwMode="auto">
            <a:xfrm>
              <a:off x="0" y="634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Rectangle 38"/>
            <p:cNvSpPr>
              <a:spLocks noChangeArrowheads="1"/>
            </p:cNvSpPr>
            <p:nvPr/>
          </p:nvSpPr>
          <p:spPr bwMode="auto">
            <a:xfrm>
              <a:off x="0" y="746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Rectangle 39"/>
            <p:cNvSpPr>
              <a:spLocks noChangeArrowheads="1"/>
            </p:cNvSpPr>
            <p:nvPr/>
          </p:nvSpPr>
          <p:spPr bwMode="auto">
            <a:xfrm>
              <a:off x="0" y="689"/>
              <a:ext cx="5760" cy="81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3" name="Picture 41" descr="fsetan_emblema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7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Прямоугольник 14"/>
          <p:cNvSpPr/>
          <p:nvPr/>
        </p:nvSpPr>
        <p:spPr>
          <a:xfrm>
            <a:off x="251520" y="1330186"/>
            <a:ext cx="3888432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5.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октябре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ПТБ «Лепсе» после проведения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была переведена из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плавдока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на открытую стапельную плиту. </a:t>
            </a:r>
          </a:p>
          <a:p>
            <a:pPr lvl="0" algn="ctr"/>
            <a:endParaRPr lang="ru-RU" sz="13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94611"/>
            <a:ext cx="4645518" cy="324006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588" y="1390107"/>
            <a:ext cx="4752120" cy="3312795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1644253" y="-19173"/>
            <a:ext cx="6912768" cy="74210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Реализация проекта вывода из эксплуатации  ПТБ «Лепсе»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DejaVu Serif Condensed" pitchFamily="18" charset="0"/>
              <a:ea typeface="DejaVu Serif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47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686800" y="63246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2000" i="0" dirty="0" smtClean="0">
                <a:solidFill>
                  <a:srgbClr val="000000"/>
                </a:solidFill>
              </a:rPr>
              <a:t>14</a:t>
            </a:r>
            <a:endParaRPr lang="ru-RU" sz="2000" i="0" dirty="0">
              <a:solidFill>
                <a:srgbClr val="000000"/>
              </a:solidFill>
            </a:endParaRPr>
          </a:p>
        </p:txBody>
      </p: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0" y="201070"/>
            <a:ext cx="9144000" cy="1189037"/>
            <a:chOff x="0" y="407"/>
            <a:chExt cx="5760" cy="749"/>
          </a:xfrm>
        </p:grpSpPr>
        <p:sp>
          <p:nvSpPr>
            <p:cNvPr id="10" name="Rectangle 37"/>
            <p:cNvSpPr>
              <a:spLocks noChangeArrowheads="1"/>
            </p:cNvSpPr>
            <p:nvPr/>
          </p:nvSpPr>
          <p:spPr bwMode="auto">
            <a:xfrm>
              <a:off x="0" y="634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Rectangle 38"/>
            <p:cNvSpPr>
              <a:spLocks noChangeArrowheads="1"/>
            </p:cNvSpPr>
            <p:nvPr/>
          </p:nvSpPr>
          <p:spPr bwMode="auto">
            <a:xfrm>
              <a:off x="0" y="746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Rectangle 39"/>
            <p:cNvSpPr>
              <a:spLocks noChangeArrowheads="1"/>
            </p:cNvSpPr>
            <p:nvPr/>
          </p:nvSpPr>
          <p:spPr bwMode="auto">
            <a:xfrm>
              <a:off x="0" y="689"/>
              <a:ext cx="5760" cy="81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3" name="Picture 41" descr="fsetan_emblema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7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Прямоугольник 14"/>
          <p:cNvSpPr/>
          <p:nvPr/>
        </p:nvSpPr>
        <p:spPr>
          <a:xfrm>
            <a:off x="179512" y="1474245"/>
            <a:ext cx="345638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5 (продолжение).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ОСП далее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выполняются работы по разделению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корпуса судна с формированием и отделением носовой и кормовой блок-упаковок.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3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425" y="1438922"/>
            <a:ext cx="4995109" cy="2062086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5681418" y="3672078"/>
            <a:ext cx="31406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доковых операций установлены бортовые секции носовой блок-упаковки и днищевые секции носовой и кормовой блок-упаковок.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дальнейшем выполнены работы по формированию кормой блок-упаковки и уплотнению носовой блок-упаковки.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22807"/>
            <a:ext cx="5328592" cy="3002537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1644253" y="-19173"/>
            <a:ext cx="6912768" cy="74210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Реализация проекта вывода из эксплуатации  ПТБ «Лепсе»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DejaVu Serif Condensed" pitchFamily="18" charset="0"/>
              <a:ea typeface="DejaVu Serif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2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686800" y="63246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2000" i="0" dirty="0" smtClean="0">
                <a:solidFill>
                  <a:srgbClr val="000000"/>
                </a:solidFill>
              </a:rPr>
              <a:t>15</a:t>
            </a:r>
            <a:endParaRPr lang="ru-RU" sz="2000" i="0" dirty="0">
              <a:solidFill>
                <a:srgbClr val="000000"/>
              </a:solidFill>
            </a:endParaRPr>
          </a:p>
        </p:txBody>
      </p: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0" y="201070"/>
            <a:ext cx="9144000" cy="1189037"/>
            <a:chOff x="0" y="407"/>
            <a:chExt cx="5760" cy="749"/>
          </a:xfrm>
        </p:grpSpPr>
        <p:sp>
          <p:nvSpPr>
            <p:cNvPr id="10" name="Rectangle 37"/>
            <p:cNvSpPr>
              <a:spLocks noChangeArrowheads="1"/>
            </p:cNvSpPr>
            <p:nvPr/>
          </p:nvSpPr>
          <p:spPr bwMode="auto">
            <a:xfrm>
              <a:off x="0" y="634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Rectangle 38"/>
            <p:cNvSpPr>
              <a:spLocks noChangeArrowheads="1"/>
            </p:cNvSpPr>
            <p:nvPr/>
          </p:nvSpPr>
          <p:spPr bwMode="auto">
            <a:xfrm>
              <a:off x="0" y="746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Rectangle 39"/>
            <p:cNvSpPr>
              <a:spLocks noChangeArrowheads="1"/>
            </p:cNvSpPr>
            <p:nvPr/>
          </p:nvSpPr>
          <p:spPr bwMode="auto">
            <a:xfrm>
              <a:off x="0" y="689"/>
              <a:ext cx="5760" cy="81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3" name="Picture 41" descr="fsetan_emblema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7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Прямоугольник 13"/>
          <p:cNvSpPr/>
          <p:nvPr/>
        </p:nvSpPr>
        <p:spPr>
          <a:xfrm>
            <a:off x="3373991" y="4740239"/>
            <a:ext cx="5656246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(продолжение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октябре 2015 года завершены работы по демонтажу котельного и машинного отделений.</a:t>
            </a:r>
          </a:p>
          <a:p>
            <a:pPr lvl="0" algn="just"/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январе 2016 года сформирована кормовая блок-упаковка, за исключением окраски (планируется при устойчивых положительных температурах).</a:t>
            </a:r>
          </a:p>
          <a:p>
            <a:pPr lvl="0" algn="ctr"/>
            <a:endParaRPr lang="ru-RU" sz="13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839" y="1474486"/>
            <a:ext cx="5627398" cy="317090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59871"/>
            <a:ext cx="2768318" cy="4921455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1644253" y="-19173"/>
            <a:ext cx="6912768" cy="74210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Реализация проекта вывода из эксплуатации  ПТБ «Лепсе»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DejaVu Serif Condensed" pitchFamily="18" charset="0"/>
              <a:ea typeface="DejaVu Serif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37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7" y="1392534"/>
            <a:ext cx="1888308" cy="3356992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686800" y="63246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2000" i="0" dirty="0" smtClean="0">
                <a:solidFill>
                  <a:srgbClr val="000000"/>
                </a:solidFill>
              </a:rPr>
              <a:t>16</a:t>
            </a:r>
            <a:endParaRPr lang="ru-RU" sz="2000" i="0" dirty="0">
              <a:solidFill>
                <a:srgbClr val="0000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293" y="1464072"/>
            <a:ext cx="3868043" cy="290103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3" y="3755866"/>
            <a:ext cx="4912781" cy="276823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001545" y="1352568"/>
            <a:ext cx="3128580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5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(продолжение).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настоящий момент демонтированы: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носовая и кормовая оконечности,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надстройка судна,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машинно-котельное отделение.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Ведутся подготовительные работы по демонтажу радиационно-опасного оборудования в носовой части судна для продолжения формирования носовой блок-упаковки.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3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59720" y="4518819"/>
            <a:ext cx="37111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марта 2016 года при посещении СРЗ «Нерпа» представителям ЕБРР предъявлен прогресс выполнения работу по проекту утилизации ПТБ «Лепсе» и обсуждался вопрос о готовности пятна застройки для защитного укрытия.</a:t>
            </a:r>
          </a:p>
        </p:txBody>
      </p: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0" y="201070"/>
            <a:ext cx="9144000" cy="1189037"/>
            <a:chOff x="0" y="407"/>
            <a:chExt cx="5760" cy="749"/>
          </a:xfrm>
        </p:grpSpPr>
        <p:sp>
          <p:nvSpPr>
            <p:cNvPr id="10" name="Rectangle 37"/>
            <p:cNvSpPr>
              <a:spLocks noChangeArrowheads="1"/>
            </p:cNvSpPr>
            <p:nvPr/>
          </p:nvSpPr>
          <p:spPr bwMode="auto">
            <a:xfrm>
              <a:off x="0" y="634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Rectangle 38"/>
            <p:cNvSpPr>
              <a:spLocks noChangeArrowheads="1"/>
            </p:cNvSpPr>
            <p:nvPr/>
          </p:nvSpPr>
          <p:spPr bwMode="auto">
            <a:xfrm>
              <a:off x="0" y="746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Rectangle 39"/>
            <p:cNvSpPr>
              <a:spLocks noChangeArrowheads="1"/>
            </p:cNvSpPr>
            <p:nvPr/>
          </p:nvSpPr>
          <p:spPr bwMode="auto">
            <a:xfrm>
              <a:off x="0" y="689"/>
              <a:ext cx="5760" cy="81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3" name="Picture 41" descr="fsetan_emblema200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7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Заголовок 1"/>
          <p:cNvSpPr txBox="1">
            <a:spLocks/>
          </p:cNvSpPr>
          <p:nvPr/>
        </p:nvSpPr>
        <p:spPr>
          <a:xfrm>
            <a:off x="1644253" y="-19173"/>
            <a:ext cx="6912768" cy="74210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Реализация проекта вывода из эксплуатации  ПТБ «Лепсе»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DejaVu Serif Condensed" pitchFamily="18" charset="0"/>
              <a:ea typeface="DejaVu Serif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48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686800" y="63246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2000" i="0" dirty="0" smtClean="0">
                <a:solidFill>
                  <a:srgbClr val="000000"/>
                </a:solidFill>
              </a:rPr>
              <a:t>17</a:t>
            </a:r>
            <a:endParaRPr lang="ru-RU" sz="2000" i="0" dirty="0">
              <a:solidFill>
                <a:srgbClr val="000000"/>
              </a:solidFill>
            </a:endParaRPr>
          </a:p>
        </p:txBody>
      </p: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0" y="201070"/>
            <a:ext cx="9144000" cy="1189037"/>
            <a:chOff x="0" y="407"/>
            <a:chExt cx="5760" cy="749"/>
          </a:xfrm>
        </p:grpSpPr>
        <p:sp>
          <p:nvSpPr>
            <p:cNvPr id="10" name="Rectangle 37"/>
            <p:cNvSpPr>
              <a:spLocks noChangeArrowheads="1"/>
            </p:cNvSpPr>
            <p:nvPr/>
          </p:nvSpPr>
          <p:spPr bwMode="auto">
            <a:xfrm>
              <a:off x="0" y="634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Rectangle 38"/>
            <p:cNvSpPr>
              <a:spLocks noChangeArrowheads="1"/>
            </p:cNvSpPr>
            <p:nvPr/>
          </p:nvSpPr>
          <p:spPr bwMode="auto">
            <a:xfrm>
              <a:off x="0" y="746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Rectangle 39"/>
            <p:cNvSpPr>
              <a:spLocks noChangeArrowheads="1"/>
            </p:cNvSpPr>
            <p:nvPr/>
          </p:nvSpPr>
          <p:spPr bwMode="auto">
            <a:xfrm>
              <a:off x="0" y="689"/>
              <a:ext cx="5760" cy="81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3" name="Picture 41" descr="fsetan_emblema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7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93183" y="1310471"/>
            <a:ext cx="8757634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Организации, участвующие в выводе из эксплуатации ядерной установки птб «Лепсе» на данном этапе: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государственное унитарное предприятие атомного флота Государственной корпорации по атомной энергии «Росатом» (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ФГУП «Атомфлот»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лицензия на вывод ядерной установки птб «Лепсе» № ГН-04-102-2893 от 27.06.2014г.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Филиал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«Судоремонтный завод «Нерпа» Открытого акционерного общества «Центр судоремонта «Звездочка» (филиал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СРЗ «Нерпа» ОАО «ЦС «Звездочка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лицензия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вывод из эксплуатации ядерной установки птб «Лепсе» в части выполнения работ и предоставления услуг эксплуатирующей организации № СЕ-04-102-3675 от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26.08.2014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лицензия на обращение с РАО при их хранении, переработке и транспортировании в т.ч. и птб «Лепсе» № СЕ-07-602-3556 от 03.03.2014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36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686800" y="63246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2000" i="0" dirty="0" smtClean="0">
                <a:solidFill>
                  <a:srgbClr val="000000"/>
                </a:solidFill>
              </a:rPr>
              <a:t>18</a:t>
            </a:r>
            <a:endParaRPr lang="ru-RU" sz="2000" i="0" dirty="0">
              <a:solidFill>
                <a:srgbClr val="000000"/>
              </a:solidFill>
            </a:endParaRPr>
          </a:p>
        </p:txBody>
      </p: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0" y="201070"/>
            <a:ext cx="9144000" cy="1189037"/>
            <a:chOff x="0" y="407"/>
            <a:chExt cx="5760" cy="749"/>
          </a:xfrm>
        </p:grpSpPr>
        <p:sp>
          <p:nvSpPr>
            <p:cNvPr id="10" name="Rectangle 37"/>
            <p:cNvSpPr>
              <a:spLocks noChangeArrowheads="1"/>
            </p:cNvSpPr>
            <p:nvPr/>
          </p:nvSpPr>
          <p:spPr bwMode="auto">
            <a:xfrm>
              <a:off x="0" y="634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Rectangle 38"/>
            <p:cNvSpPr>
              <a:spLocks noChangeArrowheads="1"/>
            </p:cNvSpPr>
            <p:nvPr/>
          </p:nvSpPr>
          <p:spPr bwMode="auto">
            <a:xfrm>
              <a:off x="0" y="746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Rectangle 39"/>
            <p:cNvSpPr>
              <a:spLocks noChangeArrowheads="1"/>
            </p:cNvSpPr>
            <p:nvPr/>
          </p:nvSpPr>
          <p:spPr bwMode="auto">
            <a:xfrm>
              <a:off x="0" y="689"/>
              <a:ext cx="5760" cy="81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3" name="Picture 41" descr="fsetan_emblema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7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193183" y="1390107"/>
            <a:ext cx="8757633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Надзор за соблюдением условий действия лицензий возложен на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 инспекций ядерной и радиационной безопасности при эксплуатации и ремонте атомных судов и судов атомно-технологического обслуживания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который является структурным подразделением Северо-Европейского межрегионального территориального управления по надзору за ядерной и радиационной безопасностью Федеральной службы по экологическому, технологическому и атомному надзору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Всего, при осуществлении деятельности по выводу из эксплуатации ЯУ птб «Лепсе» ФГУП «Атомфлот», в режиме постоянного государственного надзора отделом инспекций ЯРБ при эксплуатации и ремонте АС и судов АТО проведено проверок и мероприятий по контролю: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2013 год – 02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2014 год – 06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2015 год – 11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2016 год – 01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выдано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 предписание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устранить выявленные нарушения условий действия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лицензии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657600" y="103064"/>
            <a:ext cx="1594523" cy="4424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Надзор 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DejaVu Serif Condensed" pitchFamily="18" charset="0"/>
              <a:ea typeface="DejaVu Serif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01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686800" y="63246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2000" i="0" dirty="0" smtClean="0">
                <a:solidFill>
                  <a:srgbClr val="000000"/>
                </a:solidFill>
              </a:rPr>
              <a:t>19</a:t>
            </a:r>
            <a:endParaRPr lang="ru-RU" sz="2000" i="0" dirty="0">
              <a:solidFill>
                <a:srgbClr val="000000"/>
              </a:solidFill>
            </a:endParaRPr>
          </a:p>
        </p:txBody>
      </p: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0" y="201070"/>
            <a:ext cx="9144000" cy="1189037"/>
            <a:chOff x="0" y="407"/>
            <a:chExt cx="5760" cy="749"/>
          </a:xfrm>
        </p:grpSpPr>
        <p:sp>
          <p:nvSpPr>
            <p:cNvPr id="10" name="Rectangle 37"/>
            <p:cNvSpPr>
              <a:spLocks noChangeArrowheads="1"/>
            </p:cNvSpPr>
            <p:nvPr/>
          </p:nvSpPr>
          <p:spPr bwMode="auto">
            <a:xfrm>
              <a:off x="0" y="634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Rectangle 38"/>
            <p:cNvSpPr>
              <a:spLocks noChangeArrowheads="1"/>
            </p:cNvSpPr>
            <p:nvPr/>
          </p:nvSpPr>
          <p:spPr bwMode="auto">
            <a:xfrm>
              <a:off x="0" y="746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Rectangle 39"/>
            <p:cNvSpPr>
              <a:spLocks noChangeArrowheads="1"/>
            </p:cNvSpPr>
            <p:nvPr/>
          </p:nvSpPr>
          <p:spPr bwMode="auto">
            <a:xfrm>
              <a:off x="0" y="689"/>
              <a:ext cx="5760" cy="81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3" name="Picture 41" descr="fsetan_emblema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7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240632" y="1404814"/>
            <a:ext cx="844616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Порядок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осуществления постоянного государственного надзора (в том числе проверок и отдельных мероприятий по контролю) на объектах использования атомной энергии, включенных в утверждаемый Правительством Российской Федерации перечень объектов использования атомной энергии, (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объекты повышенной опасности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), в отношении которых вводится режим постоянного государственного надзора, т.е. ядерная установка птб «Лепсе» ФГУП «Атомфлот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», </a:t>
            </a:r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не распространяется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на организации, </a:t>
            </a:r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выполняющие работы и предоставляющие услуги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 объектах повышенной опасности, имеющих лицензии на соответствующие виды деятельности или оказание услуг эксплуатирующим организациям, входящим в перечень,</a:t>
            </a:r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и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не позволяет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осуществлять постоянный государственный надзор за деятельностью этих юридических лиц</a:t>
            </a:r>
            <a:endParaRPr lang="ru-RU" sz="22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619794" y="0"/>
            <a:ext cx="4811506" cy="4424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Проблемные вопросы </a:t>
            </a:r>
          </a:p>
        </p:txBody>
      </p:sp>
    </p:spTree>
    <p:extLst>
      <p:ext uri="{BB962C8B-B14F-4D97-AF65-F5344CB8AC3E}">
        <p14:creationId xmlns:p14="http://schemas.microsoft.com/office/powerpoint/2010/main" val="354996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686800" y="63246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2000" i="0" dirty="0" smtClean="0">
                <a:solidFill>
                  <a:srgbClr val="000000"/>
                </a:solidFill>
              </a:rPr>
              <a:t>2</a:t>
            </a:r>
            <a:endParaRPr lang="ru-RU" sz="2000" i="0" dirty="0">
              <a:solidFill>
                <a:srgbClr val="000000"/>
              </a:solidFill>
            </a:endParaRPr>
          </a:p>
        </p:txBody>
      </p: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0" y="201070"/>
            <a:ext cx="9144000" cy="1189037"/>
            <a:chOff x="0" y="407"/>
            <a:chExt cx="5760" cy="749"/>
          </a:xfrm>
        </p:grpSpPr>
        <p:sp>
          <p:nvSpPr>
            <p:cNvPr id="10" name="Rectangle 37"/>
            <p:cNvSpPr>
              <a:spLocks noChangeArrowheads="1"/>
            </p:cNvSpPr>
            <p:nvPr/>
          </p:nvSpPr>
          <p:spPr bwMode="auto">
            <a:xfrm>
              <a:off x="0" y="634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Rectangle 38"/>
            <p:cNvSpPr>
              <a:spLocks noChangeArrowheads="1"/>
            </p:cNvSpPr>
            <p:nvPr/>
          </p:nvSpPr>
          <p:spPr bwMode="auto">
            <a:xfrm>
              <a:off x="0" y="746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Rectangle 39"/>
            <p:cNvSpPr>
              <a:spLocks noChangeArrowheads="1"/>
            </p:cNvSpPr>
            <p:nvPr/>
          </p:nvSpPr>
          <p:spPr bwMode="auto">
            <a:xfrm>
              <a:off x="0" y="689"/>
              <a:ext cx="5760" cy="81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3" name="Picture 41" descr="fsetan_emblema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7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511935" y="1583044"/>
            <a:ext cx="8120130" cy="4612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Осуществление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инспекционной деятельности в ходе международного проекта 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выводу из эксплуатации птб «Лепсе»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Федерального государственного унитарного предприятия атомного флота Государственной корпорации по атомной энергии «Росатом» (далее – ФГУП «Атомфлот») планируется и проводится 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режиме постоянного государственного надзора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рамках 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федерального государственного надзора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области использования атомной энергии соответствии с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требованиями:</a:t>
            </a:r>
          </a:p>
          <a:p>
            <a:pPr indent="432000" algn="just">
              <a:spcAft>
                <a:spcPts val="0"/>
              </a:spcAft>
              <a:buFont typeface="+mj-lt"/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Федеральных законов;</a:t>
            </a:r>
          </a:p>
          <a:p>
            <a:pPr indent="432000" algn="just">
              <a:spcAft>
                <a:spcPts val="0"/>
              </a:spcAft>
              <a:buFont typeface="+mj-lt"/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Постановлений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распоряжений правительства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indent="432000">
              <a:spcAft>
                <a:spcPts val="0"/>
              </a:spcAft>
              <a:buFont typeface="+mj-lt"/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Административных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регламентов.</a:t>
            </a:r>
          </a:p>
        </p:txBody>
      </p:sp>
    </p:spTree>
    <p:extLst>
      <p:ext uri="{BB962C8B-B14F-4D97-AF65-F5344CB8AC3E}">
        <p14:creationId xmlns:p14="http://schemas.microsoft.com/office/powerpoint/2010/main" val="93244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686800" y="63246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2000" i="0" dirty="0" smtClean="0">
                <a:solidFill>
                  <a:srgbClr val="000000"/>
                </a:solidFill>
              </a:rPr>
              <a:t>20</a:t>
            </a:r>
            <a:endParaRPr lang="ru-RU" sz="2000" i="0" dirty="0">
              <a:solidFill>
                <a:srgbClr val="000000"/>
              </a:solidFill>
            </a:endParaRPr>
          </a:p>
        </p:txBody>
      </p: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0" y="201070"/>
            <a:ext cx="9144000" cy="1189037"/>
            <a:chOff x="0" y="407"/>
            <a:chExt cx="5760" cy="749"/>
          </a:xfrm>
        </p:grpSpPr>
        <p:sp>
          <p:nvSpPr>
            <p:cNvPr id="10" name="Rectangle 37"/>
            <p:cNvSpPr>
              <a:spLocks noChangeArrowheads="1"/>
            </p:cNvSpPr>
            <p:nvPr/>
          </p:nvSpPr>
          <p:spPr bwMode="auto">
            <a:xfrm>
              <a:off x="0" y="634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Rectangle 38"/>
            <p:cNvSpPr>
              <a:spLocks noChangeArrowheads="1"/>
            </p:cNvSpPr>
            <p:nvPr/>
          </p:nvSpPr>
          <p:spPr bwMode="auto">
            <a:xfrm>
              <a:off x="0" y="746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Rectangle 39"/>
            <p:cNvSpPr>
              <a:spLocks noChangeArrowheads="1"/>
            </p:cNvSpPr>
            <p:nvPr/>
          </p:nvSpPr>
          <p:spPr bwMode="auto">
            <a:xfrm>
              <a:off x="0" y="689"/>
              <a:ext cx="5760" cy="81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3" name="Picture 41" descr="fsetan_emblema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7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68441" y="1474245"/>
            <a:ext cx="880711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Оперативное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внесение изменений в распоряжение Правительства РФ № 610-р от 23 апреля 2012г. с определением «Перечня объектов использования атомной энергии, в отношении которых вводится режим постоянного государственного контроля» после проведения конкурсных процедур на право выполнения работ (прежде всего потенциально ядерно и радиационно опасных), что позволит в полном объеме реализовать требования Постановления Правительства РФ № 373 от 23 апреля 2012г. «Об утверждении Положения о режиме постоянного государственного надзора на объектах использования атомной энергии» к порядку осуществления постоянного государственного надзора (в том числе проверок и отдельных мероприятий по контролю) на объектах использования атомной энергии, включенных в утверждаемый Правительством Российской Федерации перечень объектов повышенной опасности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331075" y="39892"/>
            <a:ext cx="4481848" cy="47788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Возможные пути решения 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DejaVu Serif Condensed" pitchFamily="18" charset="0"/>
              <a:ea typeface="DejaVu Serif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75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686800" y="63246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2000" i="0" dirty="0" smtClean="0">
                <a:solidFill>
                  <a:srgbClr val="000000"/>
                </a:solidFill>
              </a:rPr>
              <a:t>21</a:t>
            </a:r>
            <a:endParaRPr lang="ru-RU" sz="2000" i="0" dirty="0">
              <a:solidFill>
                <a:srgbClr val="000000"/>
              </a:solidFill>
            </a:endParaRPr>
          </a:p>
        </p:txBody>
      </p: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0" y="201070"/>
            <a:ext cx="9144000" cy="1189037"/>
            <a:chOff x="0" y="407"/>
            <a:chExt cx="5760" cy="749"/>
          </a:xfrm>
        </p:grpSpPr>
        <p:sp>
          <p:nvSpPr>
            <p:cNvPr id="10" name="Rectangle 37"/>
            <p:cNvSpPr>
              <a:spLocks noChangeArrowheads="1"/>
            </p:cNvSpPr>
            <p:nvPr/>
          </p:nvSpPr>
          <p:spPr bwMode="auto">
            <a:xfrm>
              <a:off x="0" y="634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Rectangle 38"/>
            <p:cNvSpPr>
              <a:spLocks noChangeArrowheads="1"/>
            </p:cNvSpPr>
            <p:nvPr/>
          </p:nvSpPr>
          <p:spPr bwMode="auto">
            <a:xfrm>
              <a:off x="0" y="746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Rectangle 39"/>
            <p:cNvSpPr>
              <a:spLocks noChangeArrowheads="1"/>
            </p:cNvSpPr>
            <p:nvPr/>
          </p:nvSpPr>
          <p:spPr bwMode="auto">
            <a:xfrm>
              <a:off x="0" y="689"/>
              <a:ext cx="5760" cy="81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3" name="Picture 41" descr="fsetan_emblema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7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68441" y="1308497"/>
            <a:ext cx="880711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Распространение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требований Постановления Правительства РФ № 373 от 23 апреля 2012 г. «Об утверждении Положения о режиме постоянного государственного надзора на объектах использования атомной энергии» 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организации (юридические лица)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имеющие лицензии на соответствующие виды деятельности или оказание услуг эксплуатирующим организациям, 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входящим в перечень объектов постоянного государственного надзора, для чего:</a:t>
            </a:r>
          </a:p>
          <a:p>
            <a:pPr lvl="0" algn="just"/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п.4. «Положения о режиме постоянного государственного надзора на объектах использования атомной энергии» утвержденного Постановлением Правительства РФ № 373 от 23 апреля 2012г.:</a:t>
            </a:r>
          </a:p>
          <a:p>
            <a:pPr lvl="0" algn="just"/>
            <a:r>
              <a:rPr lang="ru-RU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«Руководители организаций (филиалов), эксплуатирующих объекты повышенной опасности, обязаны предоставлять уполномоченным лицам беспрепятственный доступ к объектам повышенной опасности, документам и средствам контроля безопасности на объектах повышенной опасности по предъявлении уполномоченными лицами служебного удостоверения»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331075" y="39892"/>
            <a:ext cx="4481848" cy="47788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Возможные пути решения 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DejaVu Serif Condensed" pitchFamily="18" charset="0"/>
              <a:ea typeface="DejaVu Serif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53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686800" y="63246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2000" i="0" dirty="0" smtClean="0">
                <a:solidFill>
                  <a:srgbClr val="000000"/>
                </a:solidFill>
              </a:rPr>
              <a:t>22</a:t>
            </a:r>
            <a:endParaRPr lang="ru-RU" sz="2000" i="0" dirty="0">
              <a:solidFill>
                <a:srgbClr val="000000"/>
              </a:solidFill>
            </a:endParaRPr>
          </a:p>
        </p:txBody>
      </p: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0" y="201070"/>
            <a:ext cx="9144000" cy="1189037"/>
            <a:chOff x="0" y="407"/>
            <a:chExt cx="5760" cy="749"/>
          </a:xfrm>
        </p:grpSpPr>
        <p:sp>
          <p:nvSpPr>
            <p:cNvPr id="10" name="Rectangle 37"/>
            <p:cNvSpPr>
              <a:spLocks noChangeArrowheads="1"/>
            </p:cNvSpPr>
            <p:nvPr/>
          </p:nvSpPr>
          <p:spPr bwMode="auto">
            <a:xfrm>
              <a:off x="0" y="634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Rectangle 38"/>
            <p:cNvSpPr>
              <a:spLocks noChangeArrowheads="1"/>
            </p:cNvSpPr>
            <p:nvPr/>
          </p:nvSpPr>
          <p:spPr bwMode="auto">
            <a:xfrm>
              <a:off x="0" y="746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Rectangle 39"/>
            <p:cNvSpPr>
              <a:spLocks noChangeArrowheads="1"/>
            </p:cNvSpPr>
            <p:nvPr/>
          </p:nvSpPr>
          <p:spPr bwMode="auto">
            <a:xfrm>
              <a:off x="0" y="689"/>
              <a:ext cx="5760" cy="81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3" name="Picture 41" descr="fsetan_emblema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7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68441" y="1390107"/>
            <a:ext cx="880711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дополнить словами или изложить в редакции: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«Руководители организаций (филиалов), эксплуатирующих объекты повышенной опасности,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(филиалов), привлекаемых к работам на объектах повышенной опасности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проводящих ядерно опасные и (или) радиационно опасные работы на объектах повышенной опасности, предоставляющие услуги эксплуатирующей организации при обеспечении ядерной и радиационной безопасности, физической защиты, учета и контроля ядерных материалов и радиоактивных веществ, РАО,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обязаны предоставлять уполномоченным лицам беспрепятственный доступ к объектам повышенной опасности, документам и средствам контроля безопасности на объектах повышенной опасности по предъявлении уполномоченными лицами служебного удостоверения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331075" y="39892"/>
            <a:ext cx="4481848" cy="47788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Возможные пути решения 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DejaVu Serif Condensed" pitchFamily="18" charset="0"/>
              <a:ea typeface="DejaVu Serif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49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0" y="201070"/>
            <a:ext cx="9144000" cy="1189037"/>
            <a:chOff x="0" y="407"/>
            <a:chExt cx="5760" cy="749"/>
          </a:xfrm>
        </p:grpSpPr>
        <p:sp>
          <p:nvSpPr>
            <p:cNvPr id="10" name="Rectangle 37"/>
            <p:cNvSpPr>
              <a:spLocks noChangeArrowheads="1"/>
            </p:cNvSpPr>
            <p:nvPr/>
          </p:nvSpPr>
          <p:spPr bwMode="auto">
            <a:xfrm>
              <a:off x="0" y="634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Rectangle 38"/>
            <p:cNvSpPr>
              <a:spLocks noChangeArrowheads="1"/>
            </p:cNvSpPr>
            <p:nvPr/>
          </p:nvSpPr>
          <p:spPr bwMode="auto">
            <a:xfrm>
              <a:off x="0" y="746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Rectangle 39"/>
            <p:cNvSpPr>
              <a:spLocks noChangeArrowheads="1"/>
            </p:cNvSpPr>
            <p:nvPr/>
          </p:nvSpPr>
          <p:spPr bwMode="auto">
            <a:xfrm>
              <a:off x="0" y="689"/>
              <a:ext cx="5760" cy="81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3" name="Picture 41" descr="fsetan_emblema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7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Заголовок 34"/>
          <p:cNvSpPr txBox="1">
            <a:spLocks/>
          </p:cNvSpPr>
          <p:nvPr/>
        </p:nvSpPr>
        <p:spPr>
          <a:xfrm>
            <a:off x="930424" y="2794354"/>
            <a:ext cx="7283152" cy="1738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DejaVu Serif Condensed" pitchFamily="18" charset="0"/>
                <a:ea typeface="DejaVu Serif Condensed" pitchFamily="18" charset="0"/>
                <a:cs typeface="+mj-cs"/>
              </a:rPr>
              <a:t>Спасибо за внимание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DejaVu Serif Condensed" pitchFamily="18" charset="0"/>
              <a:ea typeface="DejaVu Serif Condensed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9688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686800" y="63246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2000" i="0" dirty="0" smtClean="0">
                <a:solidFill>
                  <a:srgbClr val="000000"/>
                </a:solidFill>
              </a:rPr>
              <a:t>3</a:t>
            </a:r>
            <a:endParaRPr lang="ru-RU" sz="2000" i="0" dirty="0">
              <a:solidFill>
                <a:srgbClr val="000000"/>
              </a:solidFill>
            </a:endParaRPr>
          </a:p>
        </p:txBody>
      </p: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0" y="201070"/>
            <a:ext cx="9144000" cy="1189037"/>
            <a:chOff x="0" y="407"/>
            <a:chExt cx="5760" cy="749"/>
          </a:xfrm>
        </p:grpSpPr>
        <p:sp>
          <p:nvSpPr>
            <p:cNvPr id="10" name="Rectangle 37"/>
            <p:cNvSpPr>
              <a:spLocks noChangeArrowheads="1"/>
            </p:cNvSpPr>
            <p:nvPr/>
          </p:nvSpPr>
          <p:spPr bwMode="auto">
            <a:xfrm>
              <a:off x="0" y="634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Rectangle 38"/>
            <p:cNvSpPr>
              <a:spLocks noChangeArrowheads="1"/>
            </p:cNvSpPr>
            <p:nvPr/>
          </p:nvSpPr>
          <p:spPr bwMode="auto">
            <a:xfrm>
              <a:off x="0" y="746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Rectangle 39"/>
            <p:cNvSpPr>
              <a:spLocks noChangeArrowheads="1"/>
            </p:cNvSpPr>
            <p:nvPr/>
          </p:nvSpPr>
          <p:spPr bwMode="auto">
            <a:xfrm>
              <a:off x="0" y="689"/>
              <a:ext cx="5760" cy="81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3" name="Picture 41" descr="fsetan_emblema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7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Прямоугольник 3"/>
          <p:cNvSpPr/>
          <p:nvPr/>
        </p:nvSpPr>
        <p:spPr>
          <a:xfrm>
            <a:off x="173864" y="1750469"/>
            <a:ext cx="8744755" cy="4348706"/>
          </a:xfrm>
          <a:prstGeom prst="rect">
            <a:avLst/>
          </a:prstGeom>
        </p:spPr>
        <p:txBody>
          <a:bodyPr/>
          <a:lstStyle/>
          <a:p>
            <a:pPr lvl="0" algn="just" rtl="0">
              <a:spcAft>
                <a:spcPts val="6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закон: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rtl="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170-ФЗ от 21 ноября 1995г.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«Об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использовании атомной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энергии»;</a:t>
            </a:r>
          </a:p>
          <a:p>
            <a:pPr marL="342900" lvl="0" indent="-342900" algn="just" rtl="0">
              <a:buFont typeface="Wingdings" panose="05000000000000000000" pitchFamily="2" charset="2"/>
              <a:buChar char="Ø"/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rtl="0">
              <a:spcAft>
                <a:spcPts val="6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Постановления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распоряжения правительства РФ:</a:t>
            </a:r>
          </a:p>
          <a:p>
            <a:pPr marL="342900" lvl="0" indent="-342900" algn="just" rtl="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1044 от 15 октября 2012г. «О федеральном государственном надзоре в области использования атомной энергии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rtl="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373 от 23 апреля 2012 г. «Об утверждении Положения о режиме постоянного государственного надзора на объектах использования атомной энергии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rtl="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610-р от 23 апреля 2012г. (с изменениями, внесенными распоряжением № 236-р от 17.02.2016г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 «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Перечень объектов использования атомной энергии, в отношении которых вводится режим постоянного государственного контроля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00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686800" y="63246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2000" i="0" dirty="0" smtClean="0">
                <a:solidFill>
                  <a:srgbClr val="000000"/>
                </a:solidFill>
              </a:rPr>
              <a:t>4</a:t>
            </a:r>
            <a:endParaRPr lang="ru-RU" sz="2000" i="0" dirty="0">
              <a:solidFill>
                <a:srgbClr val="000000"/>
              </a:solidFill>
            </a:endParaRPr>
          </a:p>
        </p:txBody>
      </p: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0" y="201070"/>
            <a:ext cx="9144000" cy="1189037"/>
            <a:chOff x="0" y="407"/>
            <a:chExt cx="5760" cy="749"/>
          </a:xfrm>
        </p:grpSpPr>
        <p:sp>
          <p:nvSpPr>
            <p:cNvPr id="10" name="Rectangle 37"/>
            <p:cNvSpPr>
              <a:spLocks noChangeArrowheads="1"/>
            </p:cNvSpPr>
            <p:nvPr/>
          </p:nvSpPr>
          <p:spPr bwMode="auto">
            <a:xfrm>
              <a:off x="0" y="634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Rectangle 38"/>
            <p:cNvSpPr>
              <a:spLocks noChangeArrowheads="1"/>
            </p:cNvSpPr>
            <p:nvPr/>
          </p:nvSpPr>
          <p:spPr bwMode="auto">
            <a:xfrm>
              <a:off x="0" y="746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Rectangle 39"/>
            <p:cNvSpPr>
              <a:spLocks noChangeArrowheads="1"/>
            </p:cNvSpPr>
            <p:nvPr/>
          </p:nvSpPr>
          <p:spPr bwMode="auto">
            <a:xfrm>
              <a:off x="0" y="689"/>
              <a:ext cx="5760" cy="81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3" name="Picture 41" descr="fsetan_emblema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7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Прямоугольник 3"/>
          <p:cNvSpPr/>
          <p:nvPr/>
        </p:nvSpPr>
        <p:spPr>
          <a:xfrm>
            <a:off x="244698" y="2731293"/>
            <a:ext cx="8654603" cy="1864771"/>
          </a:xfrm>
          <a:prstGeom prst="rect">
            <a:avLst/>
          </a:prstGeom>
        </p:spPr>
        <p:txBody>
          <a:bodyPr/>
          <a:lstStyle/>
          <a:p>
            <a:pPr marL="285750" lvl="0" indent="-285750" algn="just" rtl="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регламент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исполнению Федеральной службой по экологическому, технологическому и атомному надзору государственной функции по федеральному государственному надзору в области использования атомной энергии. Утвержден Приказом Ростехнадзора от 7 июня 2013 г. № 248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6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686800" y="63246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2000" i="0" dirty="0" smtClean="0">
                <a:solidFill>
                  <a:srgbClr val="000000"/>
                </a:solidFill>
              </a:rPr>
              <a:t>5</a:t>
            </a:r>
            <a:endParaRPr lang="ru-RU" sz="2000" i="0" dirty="0">
              <a:solidFill>
                <a:srgbClr val="000000"/>
              </a:solidFill>
            </a:endParaRPr>
          </a:p>
        </p:txBody>
      </p: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0" y="201070"/>
            <a:ext cx="9144000" cy="1189037"/>
            <a:chOff x="0" y="407"/>
            <a:chExt cx="5760" cy="749"/>
          </a:xfrm>
        </p:grpSpPr>
        <p:sp>
          <p:nvSpPr>
            <p:cNvPr id="10" name="Rectangle 37"/>
            <p:cNvSpPr>
              <a:spLocks noChangeArrowheads="1"/>
            </p:cNvSpPr>
            <p:nvPr/>
          </p:nvSpPr>
          <p:spPr bwMode="auto">
            <a:xfrm>
              <a:off x="0" y="634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Rectangle 38"/>
            <p:cNvSpPr>
              <a:spLocks noChangeArrowheads="1"/>
            </p:cNvSpPr>
            <p:nvPr/>
          </p:nvSpPr>
          <p:spPr bwMode="auto">
            <a:xfrm>
              <a:off x="0" y="746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Rectangle 39"/>
            <p:cNvSpPr>
              <a:spLocks noChangeArrowheads="1"/>
            </p:cNvSpPr>
            <p:nvPr/>
          </p:nvSpPr>
          <p:spPr bwMode="auto">
            <a:xfrm>
              <a:off x="0" y="689"/>
              <a:ext cx="5760" cy="81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3" name="Picture 41" descr="fsetan_emblema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7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32008" y="1396940"/>
            <a:ext cx="869324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Под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федеральным государственным надзором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в области использования атомной энергии понимаются деятельность уполномоченного федерального органа исполнительной власти (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Ростехнадзор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), направленная на предупреждение, выявление и пресечение нарушений осуществляющими деятельность в области использования атомной энергии юридическими лицами, их руководителями и иными должностными лицами (далее - юридические лица) требований, установленных в соответствии с международными договорами Российской Федерации, федеральными законами и иными нормативными правовыми актами Российской Федерации в области использования атомной энергии (далее -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обязательные требования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), посредством организации и проведения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проверок (инспекций)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указанных лиц, принятия предусмотренных законодательством Российской Федерации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мер по пресечению выявленных нарушений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и деятельность указанного федерального органа исполнительной власти по систематическому наблюдению за исполнением обязательных требований, анализу и прогнозированию состояния исполнения указанных требований при осуществлении юридическими лицами своей деятельности.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1315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686800" y="6312568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2000" i="0" dirty="0" smtClean="0">
                <a:solidFill>
                  <a:srgbClr val="000000"/>
                </a:solidFill>
              </a:rPr>
              <a:t>6</a:t>
            </a:r>
            <a:endParaRPr lang="ru-RU" sz="2000" i="0" dirty="0">
              <a:solidFill>
                <a:srgbClr val="000000"/>
              </a:solidFill>
            </a:endParaRPr>
          </a:p>
        </p:txBody>
      </p: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0" y="201070"/>
            <a:ext cx="9144000" cy="1189037"/>
            <a:chOff x="0" y="407"/>
            <a:chExt cx="5760" cy="749"/>
          </a:xfrm>
        </p:grpSpPr>
        <p:sp>
          <p:nvSpPr>
            <p:cNvPr id="10" name="Rectangle 37"/>
            <p:cNvSpPr>
              <a:spLocks noChangeArrowheads="1"/>
            </p:cNvSpPr>
            <p:nvPr/>
          </p:nvSpPr>
          <p:spPr bwMode="auto">
            <a:xfrm>
              <a:off x="0" y="634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Rectangle 38"/>
            <p:cNvSpPr>
              <a:spLocks noChangeArrowheads="1"/>
            </p:cNvSpPr>
            <p:nvPr/>
          </p:nvSpPr>
          <p:spPr bwMode="auto">
            <a:xfrm>
              <a:off x="0" y="746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Rectangle 39"/>
            <p:cNvSpPr>
              <a:spLocks noChangeArrowheads="1"/>
            </p:cNvSpPr>
            <p:nvPr/>
          </p:nvSpPr>
          <p:spPr bwMode="auto">
            <a:xfrm>
              <a:off x="0" y="689"/>
              <a:ext cx="5760" cy="81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3" name="Picture 41" descr="fsetan_emblema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7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276896" y="1450605"/>
            <a:ext cx="8590208" cy="396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отдельных объектах использования атомной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энергии (ЯУ, РИ и ПХ ФГУП «Атомфлот») устанавливается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режим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постоянного государственного надзора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соответствии с положениями Федерального закона от 26 декабря 2008 года N 294-ФЗ "О защите прав юридических лиц и индивидуальных предпринимателей при осуществлении государственного контроля (надзора) и муниципального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контроля»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Режим постоянного государственного надзора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перечень объектов использования атомной энергии, в отношении которых устанавливается такой режим, порядок его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осуществления,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установлен Правительством Российской Федерации указанными выше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документами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61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одержимое 2"/>
          <p:cNvSpPr txBox="1">
            <a:spLocks/>
          </p:cNvSpPr>
          <p:nvPr/>
        </p:nvSpPr>
        <p:spPr>
          <a:xfrm>
            <a:off x="198821" y="4442717"/>
            <a:ext cx="8945179" cy="21770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0363" algn="just">
              <a:buNone/>
              <a:defRPr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С 1963 по 1981 гг.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ПТБ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Лепсе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" обеспечивала перезарядки ядерного топлива а/л "ЛЕНИН", "АРКТИКА" и "СИБИРЬ", а с вводом в эксплуатацию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ПТБ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Имандра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" судно используется для хранения ОЯТ, РАО, технологической оснастки и приспособлений.</a:t>
            </a:r>
          </a:p>
          <a:p>
            <a:pPr marL="0" indent="360363" algn="just">
              <a:buNone/>
              <a:defRPr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 1988 г. ПТБ "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Лепсе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" выведена из эксплуатации и в 1990 г. переведена в категорию стоечных судов с сохранением в рабочем состоянии главного двигателя. </a:t>
            </a:r>
          </a:p>
          <a:p>
            <a:pPr marL="0" indent="360363" algn="just">
              <a:buNone/>
              <a:defRPr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 2009 г. был произведен доковый ремонт судна.</a:t>
            </a:r>
          </a:p>
          <a:p>
            <a:pPr marL="0" indent="360363" algn="just">
              <a:buNone/>
              <a:defRPr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 настоящее время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ПТБ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Лепсе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» находится на филиале «СРЗ «Нерпа» ОАО «ЦС «Звездочка»</a:t>
            </a:r>
          </a:p>
          <a:p>
            <a:pPr marL="0" indent="360363" algn="just"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pitchFamily="34" charset="0"/>
              <a:buNone/>
              <a:defRPr/>
            </a:pPr>
            <a:endParaRPr lang="ru-RU" sz="2400" b="1" dirty="0" smtClean="0"/>
          </a:p>
          <a:p>
            <a:pPr marL="0" indent="0" algn="just">
              <a:buFont typeface="Arial" pitchFamily="34" charset="0"/>
              <a:buNone/>
              <a:defRPr/>
            </a:pPr>
            <a:endParaRPr lang="ru-RU" sz="2400" b="1" dirty="0" smtClean="0">
              <a:latin typeface="DejaVu Serif Condensed" pitchFamily="18" charset="0"/>
              <a:ea typeface="DejaVu Serif Condensed" pitchFamily="18" charset="0"/>
              <a:cs typeface="+mj-cs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686800" y="63246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2000" i="0" dirty="0" smtClean="0">
                <a:solidFill>
                  <a:srgbClr val="000000"/>
                </a:solidFill>
              </a:rPr>
              <a:t>7</a:t>
            </a:r>
            <a:endParaRPr lang="ru-RU" sz="2000" i="0" dirty="0">
              <a:solidFill>
                <a:srgbClr val="000000"/>
              </a:solidFill>
            </a:endParaRPr>
          </a:p>
        </p:txBody>
      </p: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0" y="201070"/>
            <a:ext cx="9144000" cy="1189037"/>
            <a:chOff x="0" y="407"/>
            <a:chExt cx="5760" cy="749"/>
          </a:xfrm>
        </p:grpSpPr>
        <p:sp>
          <p:nvSpPr>
            <p:cNvPr id="10" name="Rectangle 37"/>
            <p:cNvSpPr>
              <a:spLocks noChangeArrowheads="1"/>
            </p:cNvSpPr>
            <p:nvPr/>
          </p:nvSpPr>
          <p:spPr bwMode="auto">
            <a:xfrm>
              <a:off x="0" y="634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Rectangle 38"/>
            <p:cNvSpPr>
              <a:spLocks noChangeArrowheads="1"/>
            </p:cNvSpPr>
            <p:nvPr/>
          </p:nvSpPr>
          <p:spPr bwMode="auto">
            <a:xfrm>
              <a:off x="0" y="746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Rectangle 39"/>
            <p:cNvSpPr>
              <a:spLocks noChangeArrowheads="1"/>
            </p:cNvSpPr>
            <p:nvPr/>
          </p:nvSpPr>
          <p:spPr bwMode="auto">
            <a:xfrm>
              <a:off x="0" y="689"/>
              <a:ext cx="5760" cy="81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3" name="Picture 41" descr="fsetan_emblema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7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Заголовок 1"/>
          <p:cNvSpPr txBox="1">
            <a:spLocks/>
          </p:cNvSpPr>
          <p:nvPr/>
        </p:nvSpPr>
        <p:spPr>
          <a:xfrm>
            <a:off x="1215026" y="89744"/>
            <a:ext cx="6912768" cy="5040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История ПТБ «Лепсе»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DejaVu Serif Condensed" pitchFamily="18" charset="0"/>
              <a:ea typeface="DejaVu Serif Condensed" pitchFamily="18" charset="0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4941996" y="1455658"/>
            <a:ext cx="4104456" cy="298705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0363" algn="just">
              <a:buFont typeface="Arial" panose="020B0604020202020204" pitchFamily="34" charset="0"/>
              <a:buNone/>
              <a:defRPr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ПТБ "Лепсе" является судном атомно-технологического обслуживания (АТО) гражданского атомного флота, строительство которого было начато в 1934 году, но не было завершено. Первоначальный проект судна предполагал его использование в качестве сухогруза. Однако по прямому назначению судно никогда не использовалось. </a:t>
            </a:r>
          </a:p>
          <a:p>
            <a:pPr marL="0" indent="360363" algn="just">
              <a:buFont typeface="Arial" panose="020B0604020202020204" pitchFamily="34" charset="0"/>
              <a:buNone/>
              <a:defRPr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В 1961 г. судно было переоборудовано в качестве плавучей технологической базы.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ru-RU" sz="2400" b="1" dirty="0" smtClean="0"/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ru-RU" sz="2400" b="1" dirty="0" smtClean="0">
              <a:latin typeface="DejaVu Serif Condensed" pitchFamily="18" charset="0"/>
              <a:ea typeface="DejaVu Serif Condensed" pitchFamily="18" charset="0"/>
              <a:cs typeface="+mj-cs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468" y="1455657"/>
            <a:ext cx="4564812" cy="2850068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582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686800" y="63246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2000" dirty="0">
                <a:solidFill>
                  <a:srgbClr val="000000"/>
                </a:solidFill>
              </a:rPr>
              <a:t>8</a:t>
            </a:r>
            <a:endParaRPr lang="ru-RU" sz="2000" i="0" dirty="0">
              <a:solidFill>
                <a:srgbClr val="000000"/>
              </a:solidFill>
            </a:endParaRPr>
          </a:p>
        </p:txBody>
      </p: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0" y="201070"/>
            <a:ext cx="9144000" cy="1189037"/>
            <a:chOff x="0" y="407"/>
            <a:chExt cx="5760" cy="749"/>
          </a:xfrm>
        </p:grpSpPr>
        <p:sp>
          <p:nvSpPr>
            <p:cNvPr id="10" name="Rectangle 37"/>
            <p:cNvSpPr>
              <a:spLocks noChangeArrowheads="1"/>
            </p:cNvSpPr>
            <p:nvPr/>
          </p:nvSpPr>
          <p:spPr bwMode="auto">
            <a:xfrm>
              <a:off x="0" y="634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Rectangle 38"/>
            <p:cNvSpPr>
              <a:spLocks noChangeArrowheads="1"/>
            </p:cNvSpPr>
            <p:nvPr/>
          </p:nvSpPr>
          <p:spPr bwMode="auto">
            <a:xfrm>
              <a:off x="0" y="746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Rectangle 39"/>
            <p:cNvSpPr>
              <a:spLocks noChangeArrowheads="1"/>
            </p:cNvSpPr>
            <p:nvPr/>
          </p:nvSpPr>
          <p:spPr bwMode="auto">
            <a:xfrm>
              <a:off x="0" y="689"/>
              <a:ext cx="5760" cy="81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3" name="Picture 41" descr="fsetan_emblema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7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Заголовок 1"/>
          <p:cNvSpPr txBox="1">
            <a:spLocks/>
          </p:cNvSpPr>
          <p:nvPr/>
        </p:nvSpPr>
        <p:spPr>
          <a:xfrm>
            <a:off x="1644253" y="-26542"/>
            <a:ext cx="6912768" cy="68817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Источники финансирования утилизации</a:t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ПТБ «Лепсе»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DejaVu Serif Condensed" pitchFamily="18" charset="0"/>
              <a:ea typeface="DejaVu Serif Condensed" pitchFamily="18" charset="0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4373472" y="1652237"/>
            <a:ext cx="4655981" cy="24434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358775" algn="just">
              <a:buFont typeface="Arial" panose="020B0604020202020204" pitchFamily="34" charset="0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Работы по утилизации судна условно делятся на два этапа: подготовительные работы (первый этап утилизации) и собственно ликвидацию судна (второй этап утилизации).</a:t>
            </a:r>
          </a:p>
          <a:p>
            <a:pPr marL="0" lvl="2" indent="358775" algn="just">
              <a:buFont typeface="Arial" panose="020B0604020202020204" pitchFamily="34" charset="0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качестве распорядителя средств Фонда поддержки «Экологического партнерского северного измерения» определен ЕБРР, а получателем средств гранта – АО ФЦЯРБ.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ru-RU" sz="2400" b="1" dirty="0" smtClean="0"/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ru-RU" sz="2400" b="1" dirty="0" smtClean="0">
              <a:latin typeface="DejaVu Serif Condensed" pitchFamily="18" charset="0"/>
              <a:ea typeface="DejaVu Serif Condensed" pitchFamily="18" charset="0"/>
              <a:cs typeface="+mj-cs"/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58516" y="4388538"/>
            <a:ext cx="3903405" cy="204354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0363" algn="just">
              <a:buNone/>
              <a:defRPr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Фонд ЭПСИ выделил средства на осуществление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этапа, участие в реализации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этапа будет определено позже. Межу ЕБРР и ОАО ФЦЯРБ заключено Исполнительное соглашение о гранте № 005А (ИСГ 005А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) 5 июня 2008 года.</a:t>
            </a:r>
            <a:endParaRPr lang="ru-RU" sz="19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360363" algn="just">
              <a:buNone/>
              <a:defRPr/>
            </a:pPr>
            <a:r>
              <a:rPr lang="ru-RU" sz="1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 же в 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рамках </a:t>
            </a:r>
            <a:r>
              <a:rPr lang="ru-RU" sz="1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ФЦП ЯРБ 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России на 2008-2015 годы было принято решение </a:t>
            </a:r>
            <a:r>
              <a:rPr lang="ru-RU" sz="1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выделении средств на реализацию 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утилизации судна</a:t>
            </a:r>
            <a:r>
              <a:rPr lang="ru-RU" sz="1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900" b="1" dirty="0" smtClean="0"/>
          </a:p>
          <a:p>
            <a:pPr marL="0" indent="0" algn="just">
              <a:buFont typeface="Arial" pitchFamily="34" charset="0"/>
              <a:buNone/>
              <a:defRPr/>
            </a:pPr>
            <a:endParaRPr lang="ru-RU" sz="2400" b="1" dirty="0" smtClean="0">
              <a:latin typeface="DejaVu Serif Condensed" pitchFamily="18" charset="0"/>
              <a:ea typeface="DejaVu Serif Condensed" pitchFamily="18" charset="0"/>
              <a:cs typeface="+mj-cs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16" y="1418885"/>
            <a:ext cx="4314956" cy="291018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1921" y="3802904"/>
            <a:ext cx="5067532" cy="262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3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686800" y="63246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2000" i="0" dirty="0" smtClean="0">
                <a:solidFill>
                  <a:srgbClr val="000000"/>
                </a:solidFill>
              </a:rPr>
              <a:t>9</a:t>
            </a:r>
            <a:endParaRPr lang="ru-RU" sz="2000" i="0" dirty="0">
              <a:solidFill>
                <a:srgbClr val="000000"/>
              </a:solidFill>
            </a:endParaRPr>
          </a:p>
        </p:txBody>
      </p: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0" y="201070"/>
            <a:ext cx="9144000" cy="1189037"/>
            <a:chOff x="0" y="407"/>
            <a:chExt cx="5760" cy="749"/>
          </a:xfrm>
        </p:grpSpPr>
        <p:sp>
          <p:nvSpPr>
            <p:cNvPr id="10" name="Rectangle 37"/>
            <p:cNvSpPr>
              <a:spLocks noChangeArrowheads="1"/>
            </p:cNvSpPr>
            <p:nvPr/>
          </p:nvSpPr>
          <p:spPr bwMode="auto">
            <a:xfrm>
              <a:off x="0" y="634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Rectangle 38"/>
            <p:cNvSpPr>
              <a:spLocks noChangeArrowheads="1"/>
            </p:cNvSpPr>
            <p:nvPr/>
          </p:nvSpPr>
          <p:spPr bwMode="auto">
            <a:xfrm>
              <a:off x="0" y="746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Rectangle 39"/>
            <p:cNvSpPr>
              <a:spLocks noChangeArrowheads="1"/>
            </p:cNvSpPr>
            <p:nvPr/>
          </p:nvSpPr>
          <p:spPr bwMode="auto">
            <a:xfrm>
              <a:off x="0" y="689"/>
              <a:ext cx="5760" cy="81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kumimoji="1" lang="ru-RU" altLang="ru-RU" sz="1400" b="1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3" name="Picture 41" descr="fsetan_emblema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7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Содержимое 2"/>
          <p:cNvSpPr txBox="1">
            <a:spLocks/>
          </p:cNvSpPr>
          <p:nvPr/>
        </p:nvSpPr>
        <p:spPr>
          <a:xfrm>
            <a:off x="71500" y="1435156"/>
            <a:ext cx="5076564" cy="50181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Международное сотрудничество по проекту утилизации ПТБ «Лепсе» началось в 1994 году. В 1996  Европейская комиссия включила данный проект в программу ТАСИС и выделила средства на проведение исследований состояния ОЯТ на борту судна. В рамках этой программы было выполнено технико-экономическое обоснование, которое предусматривало несколько вариантов:</a:t>
            </a:r>
          </a:p>
          <a:p>
            <a:pPr marL="0" indent="0" algn="just">
              <a:spcBef>
                <a:spcPts val="600"/>
              </a:spcBef>
              <a:buFont typeface="Arial" panose="020B0604020202020204" pitchFamily="34" charset="0"/>
              <a:buNone/>
            </a:pPr>
            <a:endParaRPr lang="ru-RU" sz="17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buFont typeface="Symbol" panose="05050102010706020507" pitchFamily="18" charset="2"/>
              <a:buChar char=""/>
            </a:pPr>
            <a:r>
              <a:rPr lang="ru-RU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  1: выгрузка отработавшего ядерного топлива через имеющиеся поворотные плиты;</a:t>
            </a:r>
          </a:p>
          <a:p>
            <a:pPr algn="just">
              <a:spcBef>
                <a:spcPts val="600"/>
              </a:spcBef>
              <a:buFont typeface="Symbol" panose="05050102010706020507" pitchFamily="18" charset="2"/>
              <a:buChar char=""/>
            </a:pPr>
            <a:r>
              <a:rPr lang="ru-RU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   2: горячая камера над контейнерами с  ОЯТ;</a:t>
            </a:r>
          </a:p>
          <a:p>
            <a:pPr algn="just">
              <a:spcBef>
                <a:spcPts val="600"/>
              </a:spcBef>
              <a:buFont typeface="Symbol" panose="05050102010706020507" pitchFamily="18" charset="2"/>
              <a:buChar char=""/>
            </a:pPr>
            <a:r>
              <a:rPr lang="ru-RU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 3: цементирование на месте и выгрузка блоками.</a:t>
            </a:r>
          </a:p>
          <a:p>
            <a:pPr algn="just">
              <a:spcBef>
                <a:spcPts val="600"/>
              </a:spcBef>
              <a:buFont typeface="Symbol" panose="05050102010706020507" pitchFamily="18" charset="2"/>
              <a:buChar char=""/>
            </a:pPr>
            <a:endParaRPr lang="ru-RU" sz="17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2013 году АНО «Аспект-Конверсия» был разработан сводный пакет проектной документации по утилизации ПТБ «Лепсе»</a:t>
            </a:r>
          </a:p>
          <a:p>
            <a:pPr algn="just">
              <a:spcBef>
                <a:spcPts val="600"/>
              </a:spcBef>
              <a:buFont typeface="Symbol" panose="05050102010706020507" pitchFamily="18" charset="2"/>
              <a:buChar char=""/>
            </a:pPr>
            <a:endParaRPr lang="ru-RU" sz="15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buFont typeface="Symbol" panose="05050102010706020507" pitchFamily="18" charset="2"/>
              <a:buChar char=""/>
            </a:pPr>
            <a:endParaRPr lang="ru-RU" sz="1500" b="1" dirty="0" smtClean="0">
              <a:latin typeface="DejaVu Serif Condensed" pitchFamily="18" charset="0"/>
              <a:ea typeface="DejaVu Serif Condensed" pitchFamily="18" charset="0"/>
              <a:cs typeface="+mj-cs"/>
            </a:endParaRPr>
          </a:p>
        </p:txBody>
      </p:sp>
      <p:pic>
        <p:nvPicPr>
          <p:cNvPr id="1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56792"/>
            <a:ext cx="3744416" cy="4832018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1644253" y="18801"/>
            <a:ext cx="6912768" cy="576064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Разработка технического проекта и решение о выборе вариантов утилизации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DejaVu Serif Condensed" pitchFamily="18" charset="0"/>
              <a:ea typeface="DejaVu Serif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85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458</TotalTime>
  <Words>2034</Words>
  <Application>Microsoft Office PowerPoint</Application>
  <PresentationFormat>Экран (4:3)</PresentationFormat>
  <Paragraphs>176</Paragraphs>
  <Slides>23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ФГУП "Атомфлот"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Перевощиков Сергей Георгиевич</cp:lastModifiedBy>
  <cp:revision>37</cp:revision>
  <dcterms:created xsi:type="dcterms:W3CDTF">2016-04-20T09:10:03Z</dcterms:created>
  <dcterms:modified xsi:type="dcterms:W3CDTF">2016-05-05T10:37:23Z</dcterms:modified>
</cp:coreProperties>
</file>